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6" r:id="rId1"/>
  </p:sldMasterIdLst>
  <p:notesMasterIdLst>
    <p:notesMasterId r:id="rId22"/>
  </p:notesMasterIdLst>
  <p:sldIdLst>
    <p:sldId id="256" r:id="rId2"/>
    <p:sldId id="271" r:id="rId3"/>
    <p:sldId id="257" r:id="rId4"/>
    <p:sldId id="258" r:id="rId5"/>
    <p:sldId id="259" r:id="rId6"/>
    <p:sldId id="279" r:id="rId7"/>
    <p:sldId id="270" r:id="rId8"/>
    <p:sldId id="260" r:id="rId9"/>
    <p:sldId id="261" r:id="rId10"/>
    <p:sldId id="263" r:id="rId11"/>
    <p:sldId id="278" r:id="rId12"/>
    <p:sldId id="276" r:id="rId13"/>
    <p:sldId id="277" r:id="rId14"/>
    <p:sldId id="264" r:id="rId15"/>
    <p:sldId id="265" r:id="rId16"/>
    <p:sldId id="273" r:id="rId17"/>
    <p:sldId id="272" r:id="rId18"/>
    <p:sldId id="266" r:id="rId19"/>
    <p:sldId id="274" r:id="rId20"/>
    <p:sldId id="275" r:id="rId2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598F725-870F-4F4C-9827-5AAA191CF16E}" type="datetimeFigureOut">
              <a:rPr lang="ar-IQ" smtClean="0"/>
              <a:pPr/>
              <a:t>22/02/1444</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648BCA6-3AA0-41CC-BA63-6C9FA307709A}"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IQ" dirty="0"/>
          </a:p>
        </p:txBody>
      </p:sp>
      <p:sp>
        <p:nvSpPr>
          <p:cNvPr id="4" name="عنصر نائب لرقم الشريحة 3"/>
          <p:cNvSpPr>
            <a:spLocks noGrp="1"/>
          </p:cNvSpPr>
          <p:nvPr>
            <p:ph type="sldNum" sz="quarter" idx="10"/>
          </p:nvPr>
        </p:nvSpPr>
        <p:spPr/>
        <p:txBody>
          <a:bodyPr/>
          <a:lstStyle/>
          <a:p>
            <a:fld id="{B648BCA6-3AA0-41CC-BA63-6C9FA307709A}" type="slidenum">
              <a:rPr lang="ar-IQ" smtClean="0"/>
              <a:pPr/>
              <a:t>4</a:t>
            </a:fld>
            <a:endParaRPr lang="ar-IQ"/>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B653B0-12FB-48A1-B513-277620045C58}" type="slidenum">
              <a:rPr lang="en-US"/>
              <a:pPr/>
              <a:t>7</a:t>
            </a:fld>
            <a:endParaRPr lang="en-US"/>
          </a:p>
        </p:txBody>
      </p:sp>
      <p:sp>
        <p:nvSpPr>
          <p:cNvPr id="38914"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891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2" name="عنصر نائب للتذييل 1"/>
          <p:cNvSpPr>
            <a:spLocks noGrp="1"/>
          </p:cNvSpPr>
          <p:nvPr>
            <p:ph type="ftr" sz="quarter" idx="11"/>
          </p:nvPr>
        </p:nvSpPr>
        <p:spPr/>
        <p:txBody>
          <a:bodyPr/>
          <a:lstStyle/>
          <a:p>
            <a:endParaRPr lang="ar-IQ"/>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CA9274C4-55A5-4DF8-82D4-5630AE9964AB}"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CA9274C4-55A5-4DF8-82D4-5630AE9964AB}"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CA9274C4-55A5-4DF8-82D4-5630AE9964AB}" type="slidenum">
              <a:rPr lang="ar-IQ" smtClean="0"/>
              <a:pPr/>
              <a:t>‹#›</a:t>
            </a:fld>
            <a:endParaRPr lang="ar-IQ"/>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محتوى">
    <p:spTree>
      <p:nvGrpSpPr>
        <p:cNvPr id="1" name=""/>
        <p:cNvGrpSpPr/>
        <p:nvPr/>
      </p:nvGrpSpPr>
      <p:grpSpPr>
        <a:xfrm>
          <a:off x="0" y="0"/>
          <a:ext cx="0" cy="0"/>
          <a:chOff x="0" y="0"/>
          <a:chExt cx="0" cy="0"/>
        </a:xfrm>
      </p:grpSpPr>
      <p:sp>
        <p:nvSpPr>
          <p:cNvPr id="2" name="عنصر نائب للمحتوى 1"/>
          <p:cNvSpPr>
            <a:spLocks noGrp="1"/>
          </p:cNvSpPr>
          <p:nvPr>
            <p:ph/>
          </p:nvPr>
        </p:nvSpPr>
        <p:spPr>
          <a:xfrm>
            <a:off x="685800" y="457200"/>
            <a:ext cx="7772400" cy="55626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3" name="عنصر نائب للتاريخ 2"/>
          <p:cNvSpPr>
            <a:spLocks noGrp="1"/>
          </p:cNvSpPr>
          <p:nvPr>
            <p:ph type="dt" sz="half" idx="10"/>
          </p:nvPr>
        </p:nvSpPr>
        <p:spPr>
          <a:xfrm>
            <a:off x="685800" y="6172200"/>
            <a:ext cx="1905000" cy="457200"/>
          </a:xfrm>
        </p:spPr>
        <p:txBody>
          <a:bodyPr/>
          <a:lstStyle>
            <a:lvl1pPr>
              <a:defRPr/>
            </a:lvl1pPr>
          </a:lstStyle>
          <a:p>
            <a:endParaRPr lang="en-US"/>
          </a:p>
        </p:txBody>
      </p:sp>
      <p:sp>
        <p:nvSpPr>
          <p:cNvPr id="4" name="عنصر نائب للتذييل 3"/>
          <p:cNvSpPr>
            <a:spLocks noGrp="1"/>
          </p:cNvSpPr>
          <p:nvPr>
            <p:ph type="ftr" sz="quarter" idx="11"/>
          </p:nvPr>
        </p:nvSpPr>
        <p:spPr>
          <a:xfrm>
            <a:off x="3124200" y="6172200"/>
            <a:ext cx="2895600" cy="457200"/>
          </a:xfrm>
        </p:spPr>
        <p:txBody>
          <a:bodyPr/>
          <a:lstStyle>
            <a:lvl1pPr>
              <a:defRPr/>
            </a:lvl1pPr>
          </a:lstStyle>
          <a:p>
            <a:endParaRPr lang="en-US"/>
          </a:p>
        </p:txBody>
      </p:sp>
      <p:sp>
        <p:nvSpPr>
          <p:cNvPr id="5" name="عنصر نائب لرقم الشريحة 4"/>
          <p:cNvSpPr>
            <a:spLocks noGrp="1"/>
          </p:cNvSpPr>
          <p:nvPr>
            <p:ph type="sldNum" sz="quarter" idx="12"/>
          </p:nvPr>
        </p:nvSpPr>
        <p:spPr>
          <a:xfrm>
            <a:off x="6553200" y="6172200"/>
            <a:ext cx="1905000" cy="457200"/>
          </a:xfrm>
        </p:spPr>
        <p:txBody>
          <a:bodyPr/>
          <a:lstStyle>
            <a:lvl1pPr>
              <a:defRPr/>
            </a:lvl1pPr>
          </a:lstStyle>
          <a:p>
            <a:fld id="{FC7BD15A-92F3-4708-A452-A7FEC4D320F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19" name="عنصر نائب للتذييل 18"/>
          <p:cNvSpPr>
            <a:spLocks noGrp="1"/>
          </p:cNvSpPr>
          <p:nvPr>
            <p:ph type="ftr" sz="quarter" idx="11"/>
          </p:nvPr>
        </p:nvSpPr>
        <p:spPr>
          <a:xfrm>
            <a:off x="3581400" y="76200"/>
            <a:ext cx="2895600" cy="288925"/>
          </a:xfrm>
        </p:spPr>
        <p:txBody>
          <a:bodyPr/>
          <a:lstStyle/>
          <a:p>
            <a:endParaRPr lang="ar-IQ"/>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CA9274C4-55A5-4DF8-82D4-5630AE9964AB}"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11" name="عنصر نائب للتذييل 10"/>
          <p:cNvSpPr>
            <a:spLocks noGrp="1"/>
          </p:cNvSpPr>
          <p:nvPr>
            <p:ph type="ftr" sz="quarter" idx="11"/>
          </p:nvPr>
        </p:nvSpPr>
        <p:spPr/>
        <p:txBody>
          <a:bodyPr/>
          <a:lstStyle/>
          <a:p>
            <a:endParaRPr lang="ar-IQ"/>
          </a:p>
        </p:txBody>
      </p:sp>
      <p:sp>
        <p:nvSpPr>
          <p:cNvPr id="16" name="عنصر نائب لرقم الشريحة 15"/>
          <p:cNvSpPr>
            <a:spLocks noGrp="1"/>
          </p:cNvSpPr>
          <p:nvPr>
            <p:ph type="sldNum" sz="quarter" idx="12"/>
          </p:nvPr>
        </p:nvSpPr>
        <p:spPr/>
        <p:txBody>
          <a:bodyPr/>
          <a:lstStyle/>
          <a:p>
            <a:fld id="{CA9274C4-55A5-4DF8-82D4-5630AE9964AB}" type="slidenum">
              <a:rPr lang="ar-IQ" smtClean="0"/>
              <a:pPr/>
              <a:t>‹#›</a:t>
            </a:fld>
            <a:endParaRPr lang="ar-IQ"/>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10" name="عنصر نائب للتذييل 9"/>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CA9274C4-55A5-4DF8-82D4-5630AE9964AB}"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229600" y="6477000"/>
            <a:ext cx="762000" cy="246888"/>
          </a:xfrm>
        </p:spPr>
        <p:txBody>
          <a:bodyPr/>
          <a:lstStyle/>
          <a:p>
            <a:fld id="{CA9274C4-55A5-4DF8-82D4-5630AE9964AB}" type="slidenum">
              <a:rPr lang="ar-IQ" smtClean="0"/>
              <a:pPr/>
              <a:t>‹#›</a:t>
            </a:fld>
            <a:endParaRPr lang="ar-IQ"/>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21" name="عنصر نائب للتذييل 20"/>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CA9274C4-55A5-4DF8-82D4-5630AE9964AB}"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24" name="عنصر نائب للتذييل 23"/>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CA9274C4-55A5-4DF8-82D4-5630AE9964AB}"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29" name="عنصر نائب للتذييل 28"/>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CA9274C4-55A5-4DF8-82D4-5630AE9964AB}"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الرمز لإضافة صورة</a:t>
            </a:r>
            <a:endParaRPr kumimoji="0" lang="en-US" dirty="0"/>
          </a:p>
        </p:txBody>
      </p:sp>
      <p:sp>
        <p:nvSpPr>
          <p:cNvPr id="7" name="عنصر نائب للتاريخ 6"/>
          <p:cNvSpPr>
            <a:spLocks noGrp="1"/>
          </p:cNvSpPr>
          <p:nvPr>
            <p:ph type="dt" sz="half" idx="10"/>
          </p:nvPr>
        </p:nvSpPr>
        <p:spPr/>
        <p:txBody>
          <a:bodyPr/>
          <a:lstStyle/>
          <a:p>
            <a:fld id="{924898EC-AFA5-4A96-92A2-529E9F99FB5B}" type="datetimeFigureOut">
              <a:rPr lang="ar-IQ" smtClean="0"/>
              <a:pPr/>
              <a:t>22/02/1444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CA9274C4-55A5-4DF8-82D4-5630AE9964AB}" type="slidenum">
              <a:rPr lang="ar-IQ" smtClean="0"/>
              <a:pPr/>
              <a:t>‹#›</a:t>
            </a:fld>
            <a:endParaRPr lang="ar-IQ"/>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24898EC-AFA5-4A96-92A2-529E9F99FB5B}" type="datetimeFigureOut">
              <a:rPr lang="ar-IQ" smtClean="0"/>
              <a:pPr/>
              <a:t>22/02/1444</a:t>
            </a:fld>
            <a:endParaRPr lang="ar-IQ"/>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9274C4-55A5-4DF8-82D4-5630AE9964AB}" type="slidenum">
              <a:rPr lang="ar-IQ" smtClean="0"/>
              <a:pPr/>
              <a:t>‹#›</a:t>
            </a:fld>
            <a:endParaRPr lang="ar-IQ"/>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n.wikipedia.org/wiki/Oxidative_addition" TargetMode="External"/><Relationship Id="rId3" Type="http://schemas.openxmlformats.org/officeDocument/2006/relationships/hyperlink" Target="https://en.wikipedia.org/wiki/Organometallic_chemistry" TargetMode="External"/><Relationship Id="rId7" Type="http://schemas.openxmlformats.org/officeDocument/2006/relationships/hyperlink" Target="https://en.wikipedia.org/wiki/Microscopic_reversibility" TargetMode="External"/><Relationship Id="rId2" Type="http://schemas.openxmlformats.org/officeDocument/2006/relationships/hyperlink" Target="https://en.wikipedia.org/wiki/Elementary_step" TargetMode="External"/><Relationship Id="rId1" Type="http://schemas.openxmlformats.org/officeDocument/2006/relationships/slideLayout" Target="../slideLayouts/slideLayout12.xml"/><Relationship Id="rId6" Type="http://schemas.openxmlformats.org/officeDocument/2006/relationships/hyperlink" Target="https://en.wikipedia.org/wiki/Ligand" TargetMode="External"/><Relationship Id="rId5" Type="http://schemas.openxmlformats.org/officeDocument/2006/relationships/hyperlink" Target="https://en.wikipedia.org/wiki/Covalent_bond" TargetMode="External"/><Relationship Id="rId4" Type="http://schemas.openxmlformats.org/officeDocument/2006/relationships/hyperlink" Target="https://en.wikipedia.org/wiki/Oxidation_state" TargetMode="Externa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Hydroformylation" TargetMode="External"/><Relationship Id="rId2" Type="http://schemas.openxmlformats.org/officeDocument/2006/relationships/hyperlink" Target="https://en.wikipedia.org/wiki/Hydrogenation" TargetMode="Externa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Acyl" TargetMode="External"/><Relationship Id="rId2" Type="http://schemas.openxmlformats.org/officeDocument/2006/relationships/hyperlink" Target="https://en.wikipedia.org/wiki/Carbon_monoxide" TargetMode="Externa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hyperlink" Target="https://en.wikipedia.org/wiki/Carbonylation" TargetMode="Externa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3" Type="http://schemas.openxmlformats.org/officeDocument/2006/relationships/oleObject" Target="../embeddings/Microsoft_Office_Word_97_-_2003_Document4.doc"/><Relationship Id="rId2" Type="http://schemas.openxmlformats.org/officeDocument/2006/relationships/slideLayout" Target="../slideLayouts/slideLayout12.xml"/><Relationship Id="rId1" Type="http://schemas.openxmlformats.org/officeDocument/2006/relationships/vmlDrawing" Target="../drawings/vmlDrawing3.v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hyperlink" Target="https://en.wikipedia.org/wiki/Saturated_and_unsaturated_compounds" TargetMode="External"/><Relationship Id="rId13" Type="http://schemas.openxmlformats.org/officeDocument/2006/relationships/hyperlink" Target="https://en.wikipedia.org/wiki/Beta-hydride_elimination" TargetMode="External"/><Relationship Id="rId18" Type="http://schemas.openxmlformats.org/officeDocument/2006/relationships/hyperlink" Target="https://en.wikipedia.org/wiki/Hydrosilylation" TargetMode="External"/><Relationship Id="rId3" Type="http://schemas.openxmlformats.org/officeDocument/2006/relationships/hyperlink" Target="https://en.wikipedia.org/wiki/Organometallic_chemistry" TargetMode="External"/><Relationship Id="rId7" Type="http://schemas.openxmlformats.org/officeDocument/2006/relationships/hyperlink" Target="https://en.wikipedia.org/wiki/Hydride" TargetMode="External"/><Relationship Id="rId12" Type="http://schemas.openxmlformats.org/officeDocument/2006/relationships/hyperlink" Target="https://en.wikipedia.org/wiki/Electronegative" TargetMode="External"/><Relationship Id="rId17" Type="http://schemas.openxmlformats.org/officeDocument/2006/relationships/hyperlink" Target="https://en.wikipedia.org/wiki/Hydroboration" TargetMode="External"/><Relationship Id="rId2" Type="http://schemas.openxmlformats.org/officeDocument/2006/relationships/hyperlink" Target="https://en.wikipedia.org/wiki/Chemical_reaction" TargetMode="External"/><Relationship Id="rId16" Type="http://schemas.openxmlformats.org/officeDocument/2006/relationships/hyperlink" Target="https://en.wikipedia.org/wiki/File:Hydrometalation.svg" TargetMode="External"/><Relationship Id="rId20"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hyperlink" Target="https://en.wikipedia.org/wiki/Metal" TargetMode="External"/><Relationship Id="rId11" Type="http://schemas.openxmlformats.org/officeDocument/2006/relationships/hyperlink" Target="https://en.wikipedia.org/wiki/Hydrometalation" TargetMode="External"/><Relationship Id="rId5" Type="http://schemas.openxmlformats.org/officeDocument/2006/relationships/hyperlink" Target="https://en.wikipedia.org/wiki/Hydrogen" TargetMode="External"/><Relationship Id="rId15" Type="http://schemas.openxmlformats.org/officeDocument/2006/relationships/hyperlink" Target="https://en.wikipedia.org/wiki/Alkyne" TargetMode="External"/><Relationship Id="rId10" Type="http://schemas.openxmlformats.org/officeDocument/2006/relationships/hyperlink" Target="https://en.wikipedia.org/wiki/Carbon" TargetMode="External"/><Relationship Id="rId19" Type="http://schemas.openxmlformats.org/officeDocument/2006/relationships/hyperlink" Target="https://en.wikipedia.org/wiki/Hydrozirconation" TargetMode="External"/><Relationship Id="rId4" Type="http://schemas.openxmlformats.org/officeDocument/2006/relationships/hyperlink" Target="https://en.wikipedia.org/wiki/Chemical_compound" TargetMode="External"/><Relationship Id="rId9" Type="http://schemas.openxmlformats.org/officeDocument/2006/relationships/hyperlink" Target="https://en.wikipedia.org/wiki/Alkene" TargetMode="External"/><Relationship Id="rId14" Type="http://schemas.openxmlformats.org/officeDocument/2006/relationships/hyperlink" Target="https://en.wikipedia.org/wiki/Carbometalation" TargetMode="External"/></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Office_Word_97_-_2003_Document5.doc"/><Relationship Id="rId2" Type="http://schemas.openxmlformats.org/officeDocument/2006/relationships/slideLayout" Target="../slideLayouts/slideLayout12.xml"/><Relationship Id="rId1" Type="http://schemas.openxmlformats.org/officeDocument/2006/relationships/vmlDrawing" Target="../drawings/vmlDrawing4.vml"/></Relationships>
</file>

<file path=ppt/slides/_rels/slide19.xml.rels><?xml version="1.0" encoding="UTF-8" standalone="yes"?>
<Relationships xmlns="http://schemas.openxmlformats.org/package/2006/relationships"><Relationship Id="rId3" Type="http://schemas.openxmlformats.org/officeDocument/2006/relationships/hyperlink" Target="https://en.wikipedia.org/wiki/Ligand" TargetMode="External"/><Relationship Id="rId2" Type="http://schemas.openxmlformats.org/officeDocument/2006/relationships/hyperlink" Target="https://en.wikipedia.org/wiki/Organometallic_chemistry" TargetMode="External"/><Relationship Id="rId1" Type="http://schemas.openxmlformats.org/officeDocument/2006/relationships/slideLayout" Target="../slideLayouts/slideLayout7.xml"/><Relationship Id="rId4" Type="http://schemas.openxmlformats.org/officeDocument/2006/relationships/hyperlink" Target="https://en.wikipedia.org/wiki/Redox"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s://en.wikipedia.org/wiki/Metal_complex"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oleObject" Target="../embeddings/Microsoft_Office_Word_97_-_2003_Document2.doc"/><Relationship Id="rId4" Type="http://schemas.openxmlformats.org/officeDocument/2006/relationships/oleObject" Target="../embeddings/Microsoft_Office_Word_97_-_2003_Document1.doc"/></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solidFill>
                  <a:srgbClr val="C00000"/>
                </a:solidFill>
              </a:rPr>
              <a:t>Lecture 2</a:t>
            </a:r>
            <a:r>
              <a:rPr lang="en-US" dirty="0" smtClean="0"/>
              <a:t> </a:t>
            </a:r>
            <a:br>
              <a:rPr lang="en-US" dirty="0" smtClean="0"/>
            </a:br>
            <a:r>
              <a:rPr lang="en-US" dirty="0" smtClean="0">
                <a:solidFill>
                  <a:srgbClr val="92D050"/>
                </a:solidFill>
              </a:rPr>
              <a:t>2021-2022</a:t>
            </a:r>
            <a:endParaRPr lang="ar-IQ" dirty="0">
              <a:solidFill>
                <a:srgbClr val="92D050"/>
              </a:solidFill>
            </a:endParaRPr>
          </a:p>
        </p:txBody>
      </p:sp>
      <p:sp>
        <p:nvSpPr>
          <p:cNvPr id="3" name="عنوان فرعي 2"/>
          <p:cNvSpPr>
            <a:spLocks noGrp="1"/>
          </p:cNvSpPr>
          <p:nvPr>
            <p:ph type="subTitle" idx="1"/>
          </p:nvPr>
        </p:nvSpPr>
        <p:spPr/>
        <p:txBody>
          <a:bodyPr/>
          <a:lstStyle/>
          <a:p>
            <a:r>
              <a:rPr lang="ar-IQ" dirty="0" smtClean="0">
                <a:solidFill>
                  <a:srgbClr val="00B0F0"/>
                </a:solidFill>
              </a:rPr>
              <a:t>د طارق علي </a:t>
            </a:r>
            <a:endParaRPr lang="ar-IQ" dirty="0">
              <a:solidFill>
                <a:srgbClr val="00B0F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14282" y="0"/>
            <a:ext cx="8929718" cy="4401205"/>
          </a:xfrm>
          <a:prstGeom prst="rect">
            <a:avLst/>
          </a:prstGeom>
        </p:spPr>
        <p:txBody>
          <a:bodyPr wrap="square">
            <a:spAutoFit/>
          </a:bodyPr>
          <a:lstStyle/>
          <a:p>
            <a:pPr algn="l"/>
            <a:r>
              <a:rPr lang="en-US" sz="2800" b="1" dirty="0"/>
              <a:t>Reductive elimination</a:t>
            </a:r>
            <a:r>
              <a:rPr lang="en-US" sz="2800" dirty="0"/>
              <a:t> is an </a:t>
            </a:r>
            <a:r>
              <a:rPr lang="en-US" sz="2800" dirty="0">
                <a:hlinkClick r:id="rId2" tooltip="Elementary step"/>
              </a:rPr>
              <a:t>elementary step</a:t>
            </a:r>
            <a:r>
              <a:rPr lang="en-US" sz="2800" dirty="0"/>
              <a:t> in </a:t>
            </a:r>
            <a:r>
              <a:rPr lang="en-US" sz="2800" dirty="0" err="1">
                <a:hlinkClick r:id="rId3" tooltip="Organometallic chemistry"/>
              </a:rPr>
              <a:t>organometallic</a:t>
            </a:r>
            <a:r>
              <a:rPr lang="en-US" sz="2800" dirty="0">
                <a:hlinkClick r:id="rId3" tooltip="Organometallic chemistry"/>
              </a:rPr>
              <a:t> chemistry</a:t>
            </a:r>
            <a:r>
              <a:rPr lang="en-US" sz="2800" dirty="0"/>
              <a:t> in which the </a:t>
            </a:r>
            <a:r>
              <a:rPr lang="en-US" sz="2800" dirty="0">
                <a:hlinkClick r:id="rId4" tooltip="Oxidation state"/>
              </a:rPr>
              <a:t>oxidation state</a:t>
            </a:r>
            <a:r>
              <a:rPr lang="en-US" sz="2800" dirty="0"/>
              <a:t> of the metal center decreases while forming a new </a:t>
            </a:r>
            <a:r>
              <a:rPr lang="en-US" sz="2800" dirty="0">
                <a:hlinkClick r:id="rId5" tooltip="Covalent bond"/>
              </a:rPr>
              <a:t>covalent bond</a:t>
            </a:r>
            <a:r>
              <a:rPr lang="en-US" sz="2800" dirty="0"/>
              <a:t> between two </a:t>
            </a:r>
            <a:r>
              <a:rPr lang="en-US" sz="2800" dirty="0" err="1">
                <a:hlinkClick r:id="rId6" tooltip="Ligand"/>
              </a:rPr>
              <a:t>ligands</a:t>
            </a:r>
            <a:r>
              <a:rPr lang="en-US" sz="2800" dirty="0"/>
              <a:t>. It is the </a:t>
            </a:r>
            <a:r>
              <a:rPr lang="en-US" sz="2800" dirty="0">
                <a:hlinkClick r:id="rId7" tooltip="Microscopic reversibility"/>
              </a:rPr>
              <a:t>microscopic reverse</a:t>
            </a:r>
            <a:r>
              <a:rPr lang="en-US" sz="2800" dirty="0"/>
              <a:t> of </a:t>
            </a:r>
            <a:r>
              <a:rPr lang="en-US" sz="2800" dirty="0">
                <a:hlinkClick r:id="rId8" tooltip="Oxidative addition"/>
              </a:rPr>
              <a:t>oxidative addition</a:t>
            </a:r>
            <a:r>
              <a:rPr lang="en-US" sz="2800" dirty="0"/>
              <a:t>, and is often the product-forming step in many catalytic processes. Since oxidative addition and reductive elimination are reverse reactions, the same mechanisms apply for both processes, and the product equilibrium depends on the thermodynamics of both directions</a:t>
            </a:r>
            <a:endParaRPr lang="ar-IQ" sz="2800" dirty="0"/>
          </a:p>
        </p:txBody>
      </p:sp>
      <p:pic>
        <p:nvPicPr>
          <p:cNvPr id="3077" name="Picture 5"/>
          <p:cNvPicPr>
            <a:picLocks noChangeAspect="1" noChangeArrowheads="1"/>
          </p:cNvPicPr>
          <p:nvPr/>
        </p:nvPicPr>
        <p:blipFill>
          <a:blip r:embed="rId9"/>
          <a:srcRect/>
          <a:stretch>
            <a:fillRect/>
          </a:stretch>
        </p:blipFill>
        <p:spPr bwMode="auto">
          <a:xfrm>
            <a:off x="2214546" y="4500570"/>
            <a:ext cx="4343400" cy="2143125"/>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p:cNvPicPr>
            <a:picLocks noChangeAspect="1" noChangeArrowheads="1"/>
          </p:cNvPicPr>
          <p:nvPr/>
        </p:nvPicPr>
        <p:blipFill>
          <a:blip r:embed="rId2"/>
          <a:srcRect/>
          <a:stretch>
            <a:fillRect/>
          </a:stretch>
        </p:blipFill>
        <p:spPr bwMode="auto">
          <a:xfrm>
            <a:off x="1395413" y="2138363"/>
            <a:ext cx="6353175" cy="2581275"/>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357166"/>
            <a:ext cx="8929718" cy="375487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sng" strike="noStrike" cap="none" normalizeH="0" baseline="0" dirty="0" smtClean="0">
                <a:ln>
                  <a:noFill/>
                </a:ln>
                <a:solidFill>
                  <a:srgbClr val="C00000"/>
                </a:solidFill>
                <a:effectLst/>
                <a:latin typeface="Georgia" pitchFamily="18" charset="0"/>
                <a:ea typeface="Times New Roman" pitchFamily="18" charset="0"/>
                <a:cs typeface="Arial" pitchFamily="34" charset="0"/>
              </a:rPr>
              <a:t>Insertion of alkenes into M</a:t>
            </a:r>
            <a:r>
              <a:rPr kumimoji="0" lang="en-US" sz="2000" b="1" i="0" u="sng" strike="noStrike" cap="none" normalizeH="0" baseline="0" dirty="0" smtClean="0">
                <a:ln>
                  <a:noFill/>
                </a:ln>
                <a:solidFill>
                  <a:srgbClr val="C00000"/>
                </a:solidFill>
                <a:effectLst/>
                <a:latin typeface="Arial"/>
                <a:ea typeface="Times New Roman" pitchFamily="18" charset="0"/>
                <a:cs typeface="Arial" pitchFamily="34" charset="0"/>
              </a:rPr>
              <a:t>–</a:t>
            </a:r>
            <a:r>
              <a:rPr kumimoji="0" lang="en-US" sz="2000" b="1" i="0" u="sng" strike="noStrike" cap="none" normalizeH="0" baseline="0" dirty="0" smtClean="0">
                <a:ln>
                  <a:noFill/>
                </a:ln>
                <a:solidFill>
                  <a:srgbClr val="C00000"/>
                </a:solidFill>
                <a:effectLst/>
                <a:latin typeface="Georgia" pitchFamily="18" charset="0"/>
                <a:ea typeface="Times New Roman" pitchFamily="18" charset="0"/>
                <a:cs typeface="Arial" pitchFamily="34" charset="0"/>
              </a:rPr>
              <a:t>H bonds</a:t>
            </a:r>
            <a:endParaRPr kumimoji="0" lang="en-US" sz="2000" b="1" i="0" u="sng"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The insertion of alkenes into metal-hydrogen bonds is a key step in </a:t>
            </a:r>
            <a:r>
              <a:rPr kumimoji="0" lang="en-US" sz="2000" b="1" i="0" u="none" strike="noStrike" cap="none" normalizeH="0" baseline="0" dirty="0" smtClean="0">
                <a:ln>
                  <a:noFill/>
                </a:ln>
                <a:solidFill>
                  <a:srgbClr val="0645AD"/>
                </a:solidFill>
                <a:effectLst/>
                <a:latin typeface="Arial" pitchFamily="34" charset="0"/>
                <a:ea typeface="Times New Roman" pitchFamily="18" charset="0"/>
                <a:cs typeface="Arial" pitchFamily="34" charset="0"/>
                <a:hlinkClick r:id="rId2" tooltip="Hydrogenation"/>
              </a:rPr>
              <a:t>hydrogenation</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and </a:t>
            </a:r>
            <a:r>
              <a:rPr kumimoji="0" lang="en-US" sz="2000" b="1" i="0" u="none" strike="noStrike" cap="none" normalizeH="0" baseline="0" dirty="0" err="1" smtClean="0">
                <a:ln>
                  <a:noFill/>
                </a:ln>
                <a:solidFill>
                  <a:srgbClr val="0645AD"/>
                </a:solidFill>
                <a:effectLst/>
                <a:latin typeface="Arial" pitchFamily="34" charset="0"/>
                <a:ea typeface="Times New Roman" pitchFamily="18" charset="0"/>
                <a:cs typeface="Arial" pitchFamily="34" charset="0"/>
                <a:hlinkClick r:id="rId3" tooltip="Hydroformylation"/>
              </a:rPr>
              <a:t>hydroformylation</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reactions. The reaction involves the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alkene</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and the hydride</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ligands</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combining within the coordination sphere of a catalyst. In hydrogenation,</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the resulting alkyl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combines with a second hydride to give the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alkane</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Analogous reactions apply to the hydrogenation of alkynes: </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an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alkenyl</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a:t>
            </a:r>
            <a:r>
              <a:rPr kumimoji="0" lang="en-US" sz="2000" b="1"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combines with a hydride to eliminate an </a:t>
            </a:r>
            <a:r>
              <a:rPr kumimoji="0" lang="en-US" sz="2000" b="1"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alkene</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62" name="Picture 2"/>
          <p:cNvPicPr>
            <a:picLocks noChangeAspect="1" noChangeArrowheads="1"/>
          </p:cNvPicPr>
          <p:nvPr/>
        </p:nvPicPr>
        <p:blipFill>
          <a:blip r:embed="rId4"/>
          <a:srcRect/>
          <a:stretch>
            <a:fillRect/>
          </a:stretch>
        </p:blipFill>
        <p:spPr bwMode="auto">
          <a:xfrm>
            <a:off x="214282" y="4429132"/>
            <a:ext cx="8534400" cy="1666875"/>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0" y="0"/>
            <a:ext cx="9144000" cy="270843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sng" strike="noStrike" cap="none" normalizeH="0" baseline="0" dirty="0" smtClean="0">
                <a:ln>
                  <a:noFill/>
                </a:ln>
                <a:solidFill>
                  <a:srgbClr val="C00000"/>
                </a:solidFill>
                <a:effectLst/>
                <a:latin typeface="Georgia" pitchFamily="18" charset="0"/>
                <a:ea typeface="Times New Roman" pitchFamily="18" charset="0"/>
                <a:cs typeface="Arial" pitchFamily="34" charset="0"/>
              </a:rPr>
              <a:t>CO insertion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sng"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Arial" pitchFamily="34" charset="0"/>
                <a:ea typeface="Times New Roman" pitchFamily="18" charset="0"/>
                <a:cs typeface="Arial" pitchFamily="34" charset="0"/>
              </a:rPr>
              <a:t>The insertion of </a:t>
            </a:r>
            <a:r>
              <a:rPr kumimoji="0" lang="en-US" sz="2400" b="0" i="0" u="none" strike="noStrike" cap="none" normalizeH="0" baseline="0" dirty="0" smtClean="0">
                <a:ln>
                  <a:noFill/>
                </a:ln>
                <a:effectLst/>
                <a:latin typeface="Arial" pitchFamily="34" charset="0"/>
                <a:ea typeface="Times New Roman" pitchFamily="18" charset="0"/>
                <a:cs typeface="Arial" pitchFamily="34" charset="0"/>
                <a:hlinkClick r:id="rId2" tooltip="Carbon monoxide"/>
              </a:rPr>
              <a:t>carbon monoxide</a:t>
            </a:r>
            <a:r>
              <a:rPr kumimoji="0" lang="en-US" sz="2400" b="0" i="0" u="none" strike="noStrike" cap="none" normalizeH="0" baseline="0" dirty="0" smtClean="0">
                <a:ln>
                  <a:noFill/>
                </a:ln>
                <a:effectLst/>
                <a:latin typeface="Arial" pitchFamily="34" charset="0"/>
                <a:ea typeface="Times New Roman" pitchFamily="18" charset="0"/>
                <a:cs typeface="Arial" pitchFamily="34" charset="0"/>
              </a:rPr>
              <a:t> into a metal-carbon bond to form an </a:t>
            </a:r>
            <a:r>
              <a:rPr kumimoji="0" lang="en-US" sz="2400" b="0" i="0" u="none" strike="noStrike" cap="none" normalizeH="0" baseline="0" dirty="0" err="1" smtClean="0">
                <a:ln>
                  <a:noFill/>
                </a:ln>
                <a:effectLst/>
                <a:latin typeface="Arial" pitchFamily="34" charset="0"/>
                <a:ea typeface="Times New Roman" pitchFamily="18" charset="0"/>
                <a:cs typeface="Arial" pitchFamily="34" charset="0"/>
                <a:hlinkClick r:id="rId3" tooltip="Acyl"/>
              </a:rPr>
              <a:t>acyl</a:t>
            </a:r>
            <a:r>
              <a:rPr kumimoji="0" lang="en-US" sz="2400" b="0" i="0" u="none" strike="noStrike" cap="none" normalizeH="0" baseline="0" dirty="0" smtClean="0">
                <a:ln>
                  <a:noFill/>
                </a:ln>
                <a:effectLst/>
                <a:latin typeface="Arial" pitchFamily="34" charset="0"/>
                <a:ea typeface="Times New Roman" pitchFamily="18" charset="0"/>
                <a:cs typeface="Arial" pitchFamily="34" charset="0"/>
              </a:rPr>
              <a:t> group is the basis of</a:t>
            </a:r>
            <a:endParaRPr kumimoji="0" lang="en-US"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effectLst/>
                <a:latin typeface="Arial" pitchFamily="34" charset="0"/>
                <a:ea typeface="Times New Roman" pitchFamily="18" charset="0"/>
                <a:cs typeface="Arial" pitchFamily="34" charset="0"/>
                <a:hlinkClick r:id="rId4" tooltip="Carbonylation"/>
              </a:rPr>
              <a:t>carbonylation</a:t>
            </a:r>
            <a:r>
              <a:rPr kumimoji="0" lang="en-US" sz="2400" b="0" i="0" u="none" strike="noStrike" cap="none" normalizeH="0" baseline="0" dirty="0" smtClean="0">
                <a:ln>
                  <a:noFill/>
                </a:ln>
                <a:effectLst/>
                <a:latin typeface="Arial" pitchFamily="34" charset="0"/>
                <a:ea typeface="Times New Roman" pitchFamily="18" charset="0"/>
                <a:cs typeface="Arial" pitchFamily="34" charset="0"/>
              </a:rPr>
              <a:t> reactions, which provides many commercially useful products</a:t>
            </a:r>
            <a:endParaRPr kumimoji="0" lang="en-US"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1986" name="Picture 2"/>
          <p:cNvPicPr>
            <a:picLocks noChangeAspect="1" noChangeArrowheads="1"/>
          </p:cNvPicPr>
          <p:nvPr/>
        </p:nvPicPr>
        <p:blipFill>
          <a:blip r:embed="rId5"/>
          <a:srcRect/>
          <a:stretch>
            <a:fillRect/>
          </a:stretch>
        </p:blipFill>
        <p:spPr bwMode="auto">
          <a:xfrm>
            <a:off x="214282" y="2928934"/>
            <a:ext cx="8501122" cy="2243149"/>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593725" y="766763"/>
            <a:ext cx="2470150" cy="696912"/>
          </a:xfrm>
          <a:prstGeom prst="rect">
            <a:avLst/>
          </a:prstGeom>
          <a:noFill/>
          <a:ln w="9525">
            <a:noFill/>
            <a:miter lim="800000"/>
            <a:headEnd/>
            <a:tailEnd/>
          </a:ln>
          <a:effectLst/>
        </p:spPr>
        <p:txBody>
          <a:bodyPr wrap="none">
            <a:spAutoFit/>
          </a:bodyPr>
          <a:lstStyle/>
          <a:p>
            <a:pPr algn="just">
              <a:lnSpc>
                <a:spcPct val="120000"/>
              </a:lnSpc>
            </a:pPr>
            <a:r>
              <a:rPr lang="en-US" sz="1800" dirty="0">
                <a:latin typeface="Helvetica" charset="0"/>
              </a:rPr>
              <a:t>-</a:t>
            </a:r>
            <a:r>
              <a:rPr lang="en-US" sz="1800" b="1" dirty="0">
                <a:latin typeface="Helvetica" charset="0"/>
              </a:rPr>
              <a:t> migratory insertion</a:t>
            </a:r>
            <a:r>
              <a:rPr lang="en-US" sz="1800" dirty="0">
                <a:latin typeface="Helvetica" charset="0"/>
              </a:rPr>
              <a:t>:</a:t>
            </a:r>
          </a:p>
          <a:p>
            <a:pPr algn="just"/>
            <a:endParaRPr lang="en-US" sz="1800" dirty="0"/>
          </a:p>
        </p:txBody>
      </p:sp>
      <p:graphicFrame>
        <p:nvGraphicFramePr>
          <p:cNvPr id="60420" name="Object 4"/>
          <p:cNvGraphicFramePr>
            <a:graphicFrameLocks noChangeAspect="1"/>
          </p:cNvGraphicFramePr>
          <p:nvPr/>
        </p:nvGraphicFramePr>
        <p:xfrm>
          <a:off x="609600" y="2209800"/>
          <a:ext cx="7924800" cy="1462088"/>
        </p:xfrm>
        <a:graphic>
          <a:graphicData uri="http://schemas.openxmlformats.org/presentationml/2006/ole">
            <p:oleObj spid="_x0000_s4098" name="Document" r:id="rId3" imgW="5861304" imgH="1082040" progId="Word.Document.8">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631825" y="982663"/>
            <a:ext cx="7750175" cy="835025"/>
          </a:xfrm>
          <a:prstGeom prst="rect">
            <a:avLst/>
          </a:prstGeom>
          <a:noFill/>
          <a:ln w="9525">
            <a:noFill/>
            <a:miter lim="800000"/>
            <a:headEnd/>
            <a:tailEnd/>
          </a:ln>
          <a:effectLst/>
        </p:spPr>
        <p:txBody>
          <a:bodyPr>
            <a:spAutoFit/>
          </a:bodyPr>
          <a:lstStyle/>
          <a:p>
            <a:pPr algn="just">
              <a:lnSpc>
                <a:spcPct val="120000"/>
              </a:lnSpc>
            </a:pPr>
            <a:r>
              <a:rPr lang="en-US" sz="1800">
                <a:latin typeface="Helvetica" charset="0"/>
              </a:rPr>
              <a:t>-</a:t>
            </a:r>
            <a:r>
              <a:rPr lang="en-US" sz="1800" b="1">
                <a:latin typeface="Helvetica" charset="0"/>
              </a:rPr>
              <a:t> </a:t>
            </a:r>
            <a:r>
              <a:rPr lang="en-US" sz="1800" b="1">
                <a:latin typeface="Symbol" pitchFamily="18" charset="2"/>
                <a:sym typeface="Symbol" pitchFamily="18" charset="2"/>
              </a:rPr>
              <a:t></a:t>
            </a:r>
            <a:r>
              <a:rPr lang="en-US" sz="1800" b="1">
                <a:latin typeface="Helvetica" charset="0"/>
              </a:rPr>
              <a:t>-elimination/hydrometalation</a:t>
            </a:r>
            <a:r>
              <a:rPr lang="en-US" sz="1800">
                <a:latin typeface="Helvetica" charset="0"/>
              </a:rPr>
              <a:t>:</a:t>
            </a:r>
          </a:p>
          <a:p>
            <a:pPr>
              <a:spcBef>
                <a:spcPct val="50000"/>
              </a:spcBef>
            </a:pPr>
            <a:endParaRPr lang="en-US" sz="1800"/>
          </a:p>
        </p:txBody>
      </p:sp>
      <p:graphicFrame>
        <p:nvGraphicFramePr>
          <p:cNvPr id="61444" name="Object 4"/>
          <p:cNvGraphicFramePr>
            <a:graphicFrameLocks noChangeAspect="1"/>
          </p:cNvGraphicFramePr>
          <p:nvPr/>
        </p:nvGraphicFramePr>
        <p:xfrm>
          <a:off x="381000" y="2057400"/>
          <a:ext cx="8305800" cy="2919413"/>
        </p:xfrm>
        <a:graphic>
          <a:graphicData uri="http://schemas.openxmlformats.org/presentationml/2006/ole">
            <p:oleObj spid="_x0000_s5122" name="Document" r:id="rId3" imgW="6004560" imgH="2112264" progId="Word.Document.8">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2"/>
          <a:srcRect/>
          <a:stretch>
            <a:fillRect/>
          </a:stretch>
        </p:blipFill>
        <p:spPr bwMode="auto">
          <a:xfrm>
            <a:off x="571473" y="714356"/>
            <a:ext cx="7715304" cy="5286412"/>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85720" y="642918"/>
            <a:ext cx="8858280" cy="3433617"/>
          </a:xfrm>
          <a:prstGeom prst="rect">
            <a:avLst/>
          </a:prstGeom>
          <a:solidFill>
            <a:srgbClr val="FFFFFF"/>
          </a:solidFill>
          <a:ln w="9525">
            <a:noFill/>
            <a:miter lim="800000"/>
            <a:headEnd/>
            <a:tailEnd/>
          </a:ln>
          <a:effectLst/>
        </p:spPr>
        <p:txBody>
          <a:bodyPr vert="horz" wrap="square" lIns="253920" tIns="31740" rIns="0" bIns="1587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IQ" sz="2000" b="1" i="0" u="none" strike="noStrike" cap="none" normalizeH="0" baseline="0" dirty="0" smtClean="0">
                <a:ln>
                  <a:noFill/>
                </a:ln>
                <a:effectLst/>
                <a:latin typeface="Arial" pitchFamily="34" charset="0"/>
                <a:cs typeface="Arial" pitchFamily="34" charset="0"/>
              </a:rPr>
              <a:t>Hydrometalation</a:t>
            </a:r>
            <a:r>
              <a:rPr kumimoji="0" lang="ar-IQ" sz="2000" b="0" i="0" u="none" strike="noStrike" cap="none" normalizeH="0" baseline="0" dirty="0" smtClean="0">
                <a:ln>
                  <a:noFill/>
                </a:ln>
                <a:effectLst/>
                <a:latin typeface="Arial" pitchFamily="34" charset="0"/>
                <a:cs typeface="Arial" pitchFamily="34" charset="0"/>
              </a:rPr>
              <a:t> (hydrometallation) is a type of </a:t>
            </a:r>
            <a:r>
              <a:rPr kumimoji="0" lang="ar-IQ" sz="2000" b="0" i="0" u="none" strike="noStrike" cap="none" normalizeH="0" baseline="0" dirty="0" smtClean="0">
                <a:ln>
                  <a:noFill/>
                </a:ln>
                <a:effectLst/>
                <a:latin typeface="Arial" pitchFamily="34" charset="0"/>
                <a:cs typeface="Arial" pitchFamily="34" charset="0"/>
                <a:hlinkClick r:id="rId2" tooltip="Chemical reaction"/>
              </a:rPr>
              <a:t>chemical reaction</a:t>
            </a:r>
            <a:r>
              <a:rPr kumimoji="0" lang="ar-IQ" sz="2000" b="0" i="0" u="none" strike="noStrike" cap="none" normalizeH="0" baseline="0" dirty="0" smtClean="0">
                <a:ln>
                  <a:noFill/>
                </a:ln>
                <a:effectLst/>
                <a:latin typeface="Arial" pitchFamily="34" charset="0"/>
                <a:cs typeface="Arial" pitchFamily="34" charset="0"/>
              </a:rPr>
              <a:t> in </a:t>
            </a:r>
            <a:r>
              <a:rPr kumimoji="0" lang="ar-IQ" sz="2000" b="0" i="0" u="none" strike="noStrike" cap="none" normalizeH="0" baseline="0" dirty="0" smtClean="0">
                <a:ln>
                  <a:noFill/>
                </a:ln>
                <a:effectLst/>
                <a:latin typeface="Arial" pitchFamily="34" charset="0"/>
                <a:cs typeface="Arial" pitchFamily="34" charset="0"/>
                <a:hlinkClick r:id="rId3" tooltip="Organometallic chemistry"/>
              </a:rPr>
              <a:t>organometallic chemistry</a:t>
            </a:r>
            <a:r>
              <a:rPr kumimoji="0" lang="ar-IQ" sz="2000" b="0" i="0" u="none" strike="noStrike" cap="none" normalizeH="0" baseline="0" dirty="0" smtClean="0">
                <a:ln>
                  <a:noFill/>
                </a:ln>
                <a:effectLst/>
                <a:latin typeface="Arial" pitchFamily="34" charset="0"/>
                <a:cs typeface="Arial" pitchFamily="34" charset="0"/>
              </a:rPr>
              <a:t> in which a </a:t>
            </a:r>
            <a:r>
              <a:rPr kumimoji="0" lang="ar-IQ" sz="2000" b="0" i="0" u="none" strike="noStrike" cap="none" normalizeH="0" baseline="0" dirty="0" smtClean="0">
                <a:ln>
                  <a:noFill/>
                </a:ln>
                <a:effectLst/>
                <a:latin typeface="Arial" pitchFamily="34" charset="0"/>
                <a:cs typeface="Arial" pitchFamily="34" charset="0"/>
                <a:hlinkClick r:id="rId4" tooltip="Chemical compound"/>
              </a:rPr>
              <a:t>chemical compound</a:t>
            </a:r>
            <a:r>
              <a:rPr kumimoji="0" lang="ar-IQ" sz="2000" b="0" i="0" u="none" strike="noStrike" cap="none" normalizeH="0" baseline="0" dirty="0" smtClean="0">
                <a:ln>
                  <a:noFill/>
                </a:ln>
                <a:effectLst/>
                <a:latin typeface="Arial" pitchFamily="34" charset="0"/>
                <a:cs typeface="Arial" pitchFamily="34" charset="0"/>
              </a:rPr>
              <a:t> with a </a:t>
            </a:r>
            <a:r>
              <a:rPr kumimoji="0" lang="ar-IQ" sz="2000" b="0" i="0" u="none" strike="noStrike" cap="none" normalizeH="0" baseline="0" dirty="0" smtClean="0">
                <a:ln>
                  <a:noFill/>
                </a:ln>
                <a:effectLst/>
                <a:latin typeface="Arial" pitchFamily="34" charset="0"/>
                <a:cs typeface="Arial" pitchFamily="34" charset="0"/>
                <a:hlinkClick r:id="rId5" tooltip="Hydrogen"/>
              </a:rPr>
              <a:t>hydrogen</a:t>
            </a:r>
            <a:r>
              <a:rPr kumimoji="0" lang="ar-IQ" sz="2000" b="0" i="0" u="none" strike="noStrike" cap="none" normalizeH="0" baseline="0" dirty="0" smtClean="0">
                <a:ln>
                  <a:noFill/>
                </a:ln>
                <a:effectLst/>
                <a:latin typeface="Arial" pitchFamily="34" charset="0"/>
                <a:cs typeface="Arial" pitchFamily="34" charset="0"/>
              </a:rPr>
              <a:t> to </a:t>
            </a:r>
            <a:r>
              <a:rPr kumimoji="0" lang="ar-IQ" sz="2000" b="0" i="0" u="none" strike="noStrike" cap="none" normalizeH="0" baseline="0" dirty="0" smtClean="0">
                <a:ln>
                  <a:noFill/>
                </a:ln>
                <a:effectLst/>
                <a:latin typeface="Arial" pitchFamily="34" charset="0"/>
                <a:cs typeface="Arial" pitchFamily="34" charset="0"/>
                <a:hlinkClick r:id="rId6" tooltip="Metal"/>
              </a:rPr>
              <a:t>metal</a:t>
            </a:r>
            <a:r>
              <a:rPr kumimoji="0" lang="ar-IQ" sz="2000" b="0" i="0" u="none" strike="noStrike" cap="none" normalizeH="0" baseline="0" dirty="0" smtClean="0">
                <a:ln>
                  <a:noFill/>
                </a:ln>
                <a:effectLst/>
                <a:latin typeface="Arial" pitchFamily="34" charset="0"/>
                <a:cs typeface="Arial" pitchFamily="34" charset="0"/>
              </a:rPr>
              <a:t> bond (M-H, metal </a:t>
            </a:r>
            <a:r>
              <a:rPr kumimoji="0" lang="ar-IQ" sz="2000" b="0" i="0" u="none" strike="noStrike" cap="none" normalizeH="0" baseline="0" dirty="0" smtClean="0">
                <a:ln>
                  <a:noFill/>
                </a:ln>
                <a:effectLst/>
                <a:latin typeface="Arial" pitchFamily="34" charset="0"/>
                <a:cs typeface="Arial" pitchFamily="34" charset="0"/>
                <a:hlinkClick r:id="rId7" tooltip="Hydride"/>
              </a:rPr>
              <a:t>hydride</a:t>
            </a:r>
            <a:r>
              <a:rPr kumimoji="0" lang="ar-IQ" sz="2000" b="0" i="0" u="none" strike="noStrike" cap="none" normalizeH="0" baseline="0" dirty="0" smtClean="0">
                <a:ln>
                  <a:noFill/>
                </a:ln>
                <a:effectLst/>
                <a:latin typeface="Arial" pitchFamily="34" charset="0"/>
                <a:cs typeface="Arial" pitchFamily="34" charset="0"/>
              </a:rPr>
              <a:t>) adds to compounds with an </a:t>
            </a:r>
            <a:r>
              <a:rPr kumimoji="0" lang="ar-IQ" sz="2000" b="0" i="0" u="none" strike="noStrike" cap="none" normalizeH="0" baseline="0" dirty="0" smtClean="0">
                <a:ln>
                  <a:noFill/>
                </a:ln>
                <a:effectLst/>
                <a:latin typeface="Arial" pitchFamily="34" charset="0"/>
                <a:cs typeface="Arial" pitchFamily="34" charset="0"/>
                <a:hlinkClick r:id="rId8" tooltip="Saturated and unsaturated compounds"/>
              </a:rPr>
              <a:t>unsaturated bond</a:t>
            </a:r>
            <a:r>
              <a:rPr kumimoji="0" lang="ar-IQ" sz="2000" b="0" i="0" u="none" strike="noStrike" cap="none" normalizeH="0" baseline="0" dirty="0" smtClean="0">
                <a:ln>
                  <a:noFill/>
                </a:ln>
                <a:effectLst/>
                <a:latin typeface="Arial" pitchFamily="34" charset="0"/>
                <a:cs typeface="Arial" pitchFamily="34" charset="0"/>
              </a:rPr>
              <a:t> like an </a:t>
            </a:r>
            <a:r>
              <a:rPr kumimoji="0" lang="ar-IQ" sz="2000" b="0" i="0" u="none" strike="noStrike" cap="none" normalizeH="0" baseline="0" dirty="0" smtClean="0">
                <a:ln>
                  <a:noFill/>
                </a:ln>
                <a:effectLst/>
                <a:latin typeface="Arial" pitchFamily="34" charset="0"/>
                <a:cs typeface="Arial" pitchFamily="34" charset="0"/>
                <a:hlinkClick r:id="rId9" tooltip="Alkene"/>
              </a:rPr>
              <a:t>alkene</a:t>
            </a:r>
            <a:r>
              <a:rPr kumimoji="0" lang="ar-IQ" sz="2000" b="0" i="0" u="none" strike="noStrike" cap="none" normalizeH="0" baseline="0" dirty="0" smtClean="0">
                <a:ln>
                  <a:noFill/>
                </a:ln>
                <a:effectLst/>
                <a:latin typeface="Arial" pitchFamily="34" charset="0"/>
                <a:cs typeface="Arial" pitchFamily="34" charset="0"/>
              </a:rPr>
              <a:t> (RC=CR) forming a new compound with a </a:t>
            </a:r>
            <a:r>
              <a:rPr kumimoji="0" lang="ar-IQ" sz="2000" b="0" i="0" u="none" strike="noStrike" cap="none" normalizeH="0" baseline="0" dirty="0" smtClean="0">
                <a:ln>
                  <a:noFill/>
                </a:ln>
                <a:effectLst/>
                <a:latin typeface="Arial" pitchFamily="34" charset="0"/>
                <a:cs typeface="Arial" pitchFamily="34" charset="0"/>
                <a:hlinkClick r:id="rId10" tooltip="Carbon"/>
              </a:rPr>
              <a:t>carbon</a:t>
            </a:r>
            <a:r>
              <a:rPr kumimoji="0" lang="ar-IQ" sz="2000" b="0" i="0" u="none" strike="noStrike" cap="none" normalizeH="0" baseline="0" dirty="0" smtClean="0">
                <a:ln>
                  <a:noFill/>
                </a:ln>
                <a:effectLst/>
                <a:latin typeface="Arial" pitchFamily="34" charset="0"/>
                <a:cs typeface="Arial" pitchFamily="34" charset="0"/>
              </a:rPr>
              <a:t> to metal bond (RHC-CRM).</a:t>
            </a:r>
            <a:r>
              <a:rPr kumimoji="0" lang="ar-IQ" sz="2000" b="0" i="0" u="none" strike="noStrike" cap="none" normalizeH="0" baseline="30000" dirty="0" smtClean="0">
                <a:ln>
                  <a:noFill/>
                </a:ln>
                <a:effectLst/>
                <a:latin typeface="Arial" pitchFamily="34" charset="0"/>
                <a:cs typeface="Arial" pitchFamily="34" charset="0"/>
                <a:hlinkClick r:id="rId11"/>
              </a:rPr>
              <a:t>[1]</a:t>
            </a:r>
            <a:r>
              <a:rPr kumimoji="0" lang="ar-IQ" sz="2000" b="0" i="0" u="none" strike="noStrike" cap="none" normalizeH="0" baseline="0" dirty="0" smtClean="0">
                <a:ln>
                  <a:noFill/>
                </a:ln>
                <a:effectLst/>
                <a:latin typeface="Arial" pitchFamily="34" charset="0"/>
                <a:cs typeface="Arial" pitchFamily="34" charset="0"/>
              </a:rPr>
              <a:t> The metal is less </a:t>
            </a:r>
            <a:r>
              <a:rPr kumimoji="0" lang="ar-IQ" sz="2000" b="0" i="0" u="none" strike="noStrike" cap="none" normalizeH="0" baseline="0" dirty="0" smtClean="0">
                <a:ln>
                  <a:noFill/>
                </a:ln>
                <a:effectLst/>
                <a:latin typeface="Arial" pitchFamily="34" charset="0"/>
                <a:cs typeface="Arial" pitchFamily="34" charset="0"/>
                <a:hlinkClick r:id="rId12" tooltip="Electronegative"/>
              </a:rPr>
              <a:t>electronegative</a:t>
            </a:r>
            <a:r>
              <a:rPr kumimoji="0" lang="ar-IQ" sz="2000" b="0" i="0" u="none" strike="noStrike" cap="none" normalizeH="0" baseline="0" dirty="0" smtClean="0">
                <a:ln>
                  <a:noFill/>
                </a:ln>
                <a:effectLst/>
                <a:latin typeface="Arial" pitchFamily="34" charset="0"/>
                <a:cs typeface="Arial" pitchFamily="34" charset="0"/>
              </a:rPr>
              <a:t> than hydrogen, the reverse reaction is </a:t>
            </a:r>
            <a:r>
              <a:rPr kumimoji="0" lang="ar-IQ" sz="2000" b="0" i="0" u="none" strike="noStrike" cap="none" normalizeH="0" baseline="0" dirty="0" smtClean="0">
                <a:ln>
                  <a:noFill/>
                </a:ln>
                <a:effectLst/>
                <a:latin typeface="Arial" pitchFamily="34" charset="0"/>
                <a:cs typeface="Arial" pitchFamily="34" charset="0"/>
                <a:hlinkClick r:id="rId13" tooltip="Beta-hydride elimination"/>
              </a:rPr>
              <a:t>beta-hydride elimination</a:t>
            </a:r>
            <a:r>
              <a:rPr kumimoji="0" lang="ar-IQ" sz="2000" b="0" i="0" u="none" strike="noStrike" cap="none" normalizeH="0" baseline="0" dirty="0" smtClean="0">
                <a:ln>
                  <a:noFill/>
                </a:ln>
                <a:effectLst/>
                <a:latin typeface="Arial" pitchFamily="34" charset="0"/>
                <a:cs typeface="Arial" pitchFamily="34" charset="0"/>
              </a:rPr>
              <a:t>. The reaction is structurally related to </a:t>
            </a:r>
            <a:r>
              <a:rPr kumimoji="0" lang="ar-IQ" sz="2000" b="0" i="0" u="none" strike="noStrike" cap="none" normalizeH="0" baseline="0" dirty="0" smtClean="0">
                <a:ln>
                  <a:noFill/>
                </a:ln>
                <a:effectLst/>
                <a:latin typeface="Arial" pitchFamily="34" charset="0"/>
                <a:cs typeface="Arial" pitchFamily="34" charset="0"/>
                <a:hlinkClick r:id="rId14" tooltip="Carbometalation"/>
              </a:rPr>
              <a:t>carbometalation</a:t>
            </a:r>
            <a:r>
              <a:rPr kumimoji="0" lang="ar-IQ" sz="2000" b="0" i="0" u="none" strike="noStrike" cap="none" normalizeH="0" baseline="0" dirty="0" smtClean="0">
                <a:ln>
                  <a:noFill/>
                </a:ln>
                <a:effectLst/>
                <a:latin typeface="Arial" pitchFamily="34" charset="0"/>
                <a:cs typeface="Arial" pitchFamily="34" charset="0"/>
              </a:rPr>
              <a:t>. When the substrate is an </a:t>
            </a:r>
            <a:r>
              <a:rPr kumimoji="0" lang="ar-IQ" sz="2000" b="0" i="0" u="none" strike="noStrike" cap="none" normalizeH="0" baseline="0" dirty="0" smtClean="0">
                <a:ln>
                  <a:noFill/>
                </a:ln>
                <a:effectLst/>
                <a:latin typeface="Arial" pitchFamily="34" charset="0"/>
                <a:cs typeface="Arial" pitchFamily="34" charset="0"/>
                <a:hlinkClick r:id="rId15" tooltip="Alkyne"/>
              </a:rPr>
              <a:t>alkyne</a:t>
            </a:r>
            <a:r>
              <a:rPr kumimoji="0" lang="ar-IQ" sz="2000" b="0" i="0" u="none" strike="noStrike" cap="none" normalizeH="0" baseline="0" dirty="0" smtClean="0">
                <a:ln>
                  <a:noFill/>
                </a:ln>
                <a:effectLst/>
                <a:latin typeface="Arial" pitchFamily="34" charset="0"/>
                <a:cs typeface="Arial" pitchFamily="34" charset="0"/>
              </a:rPr>
              <a:t> the reaction product is a vi</a:t>
            </a:r>
            <a:r>
              <a:rPr kumimoji="0" lang="ar-IQ" sz="2000" b="0" i="0" u="none" strike="noStrike" cap="none" normalizeH="0" baseline="0" dirty="0" smtClean="0">
                <a:ln>
                  <a:noFill/>
                </a:ln>
                <a:effectLst/>
                <a:latin typeface="Arial" pitchFamily="34" charset="0"/>
                <a:cs typeface="Arial" pitchFamily="34" charset="0"/>
                <a:hlinkClick r:id="rId16" tooltip="Hydrometalation of an alkene"/>
              </a:rPr>
              <a:t>nylorganometallic.</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ar-IQ" sz="2000" b="0" i="0" u="none" strike="noStrike" cap="none" normalizeH="0" baseline="0" dirty="0" smtClean="0">
                <a:ln>
                  <a:noFill/>
                </a:ln>
                <a:effectLst/>
                <a:latin typeface="Arial" pitchFamily="34" charset="0"/>
                <a:cs typeface="Arial" pitchFamily="34" charset="0"/>
                <a:hlinkClick r:id="rId16" tooltip="Hydrometalation of an alkene"/>
              </a:rPr>
              <a:t>  </a:t>
            </a:r>
            <a:endParaRPr kumimoji="0" lang="ar-IQ" sz="20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IQ" sz="2000" b="0" i="0" u="none" strike="noStrike" cap="none" normalizeH="0" baseline="0" dirty="0" smtClean="0">
                <a:ln>
                  <a:noFill/>
                </a:ln>
                <a:effectLst/>
                <a:latin typeface="Arial" pitchFamily="34" charset="0"/>
                <a:cs typeface="Arial" pitchFamily="34" charset="0"/>
              </a:rPr>
              <a:t>Examples are </a:t>
            </a:r>
            <a:r>
              <a:rPr kumimoji="0" lang="ar-IQ" sz="2000" b="0" i="0" u="none" strike="noStrike" cap="none" normalizeH="0" baseline="0" dirty="0" smtClean="0">
                <a:ln>
                  <a:noFill/>
                </a:ln>
                <a:effectLst/>
                <a:latin typeface="Arial" pitchFamily="34" charset="0"/>
                <a:cs typeface="Arial" pitchFamily="34" charset="0"/>
                <a:hlinkClick r:id="rId17" tooltip="Hydroboration"/>
              </a:rPr>
              <a:t>hydroboration</a:t>
            </a:r>
            <a:r>
              <a:rPr kumimoji="0" lang="ar-IQ" sz="2000" b="0" i="0" u="none" strike="noStrike" cap="none" normalizeH="0" baseline="0" dirty="0" smtClean="0">
                <a:ln>
                  <a:noFill/>
                </a:ln>
                <a:effectLst/>
                <a:latin typeface="Arial" pitchFamily="34" charset="0"/>
                <a:cs typeface="Arial" pitchFamily="34" charset="0"/>
              </a:rPr>
              <a:t>, hydroalumination, </a:t>
            </a:r>
            <a:r>
              <a:rPr kumimoji="0" lang="ar-IQ" sz="2000" b="0" i="0" u="none" strike="noStrike" cap="none" normalizeH="0" baseline="0" dirty="0" smtClean="0">
                <a:ln>
                  <a:noFill/>
                </a:ln>
                <a:effectLst/>
                <a:latin typeface="Arial" pitchFamily="34" charset="0"/>
                <a:cs typeface="Arial" pitchFamily="34" charset="0"/>
                <a:hlinkClick r:id="rId18" tooltip="Hydrosilylation"/>
              </a:rPr>
              <a:t>hydrosilylation</a:t>
            </a:r>
            <a:r>
              <a:rPr kumimoji="0" lang="ar-IQ" sz="2000" b="0" i="0" u="none" strike="noStrike" cap="none" normalizeH="0" baseline="0" dirty="0" smtClean="0">
                <a:ln>
                  <a:noFill/>
                </a:ln>
                <a:effectLst/>
                <a:latin typeface="Arial" pitchFamily="34" charset="0"/>
                <a:cs typeface="Arial" pitchFamily="34" charset="0"/>
              </a:rPr>
              <a:t> and </a:t>
            </a:r>
            <a:r>
              <a:rPr kumimoji="0" lang="ar-IQ" sz="2000" b="0" i="0" u="none" strike="noStrike" cap="none" normalizeH="0" baseline="0" dirty="0" smtClean="0">
                <a:ln>
                  <a:noFill/>
                </a:ln>
                <a:effectLst/>
                <a:latin typeface="Arial" pitchFamily="34" charset="0"/>
                <a:cs typeface="Arial" pitchFamily="34" charset="0"/>
                <a:hlinkClick r:id="rId19" tooltip="Hydrozirconation"/>
              </a:rPr>
              <a:t>hydrozirconation</a:t>
            </a:r>
            <a:r>
              <a:rPr kumimoji="0" lang="ar-IQ" sz="2000" b="0" i="0" u="none" strike="noStrike" cap="none" normalizeH="0" baseline="0" dirty="0" smtClean="0">
                <a:ln>
                  <a:noFill/>
                </a:ln>
                <a:solidFill>
                  <a:srgbClr val="202122"/>
                </a:solidFill>
                <a:effectLst/>
                <a:latin typeface="Arial" pitchFamily="34" charset="0"/>
                <a:cs typeface="Arial" pitchFamily="34" charset="0"/>
              </a:rPr>
              <a:t>.</a:t>
            </a:r>
            <a:endParaRPr kumimoji="0" lang="ar-IQ" sz="2000" b="0" i="0" u="none" strike="noStrike" cap="none" normalizeH="0" baseline="0" dirty="0" smtClean="0">
              <a:ln>
                <a:noFill/>
              </a:ln>
              <a:solidFill>
                <a:srgbClr val="0645AD"/>
              </a:solidFill>
              <a:effectLst/>
              <a:latin typeface="Arial" pitchFamily="34" charset="0"/>
              <a:cs typeface="Arial" pitchFamily="34" charset="0"/>
            </a:endParaRPr>
          </a:p>
        </p:txBody>
      </p:sp>
      <p:pic>
        <p:nvPicPr>
          <p:cNvPr id="9219" name="Picture 3" descr="Hydrometalation of an alkene">
            <a:hlinkClick r:id="rId16" tooltip="Hydrometalation of an alkene"/>
          </p:cNvPr>
          <p:cNvPicPr>
            <a:picLocks noChangeAspect="1" noChangeArrowheads="1"/>
          </p:cNvPicPr>
          <p:nvPr/>
        </p:nvPicPr>
        <p:blipFill>
          <a:blip r:embed="rId20"/>
          <a:srcRect/>
          <a:stretch>
            <a:fillRect/>
          </a:stretch>
        </p:blipFill>
        <p:spPr bwMode="auto">
          <a:xfrm>
            <a:off x="785786" y="4786322"/>
            <a:ext cx="5643602" cy="153829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Text Box 3"/>
          <p:cNvSpPr txBox="1">
            <a:spLocks noChangeArrowheads="1"/>
          </p:cNvSpPr>
          <p:nvPr/>
        </p:nvSpPr>
        <p:spPr bwMode="auto">
          <a:xfrm>
            <a:off x="593725" y="690563"/>
            <a:ext cx="2254250" cy="696912"/>
          </a:xfrm>
          <a:prstGeom prst="rect">
            <a:avLst/>
          </a:prstGeom>
          <a:noFill/>
          <a:ln w="9525">
            <a:noFill/>
            <a:miter lim="800000"/>
            <a:headEnd/>
            <a:tailEnd/>
          </a:ln>
          <a:effectLst/>
        </p:spPr>
        <p:txBody>
          <a:bodyPr wrap="none">
            <a:spAutoFit/>
          </a:bodyPr>
          <a:lstStyle/>
          <a:p>
            <a:pPr algn="just">
              <a:lnSpc>
                <a:spcPct val="120000"/>
              </a:lnSpc>
            </a:pPr>
            <a:r>
              <a:rPr lang="en-US" sz="1800" dirty="0">
                <a:latin typeface="Helvetica" charset="0"/>
              </a:rPr>
              <a:t>-</a:t>
            </a:r>
            <a:r>
              <a:rPr lang="en-US" sz="1800" b="1" dirty="0">
                <a:latin typeface="Helvetica" charset="0"/>
              </a:rPr>
              <a:t> olefin metathesis</a:t>
            </a:r>
            <a:r>
              <a:rPr lang="en-US" sz="1800" dirty="0">
                <a:latin typeface="Helvetica" charset="0"/>
              </a:rPr>
              <a:t>:</a:t>
            </a:r>
          </a:p>
          <a:p>
            <a:pPr algn="just"/>
            <a:endParaRPr lang="en-US" sz="1800" dirty="0"/>
          </a:p>
        </p:txBody>
      </p:sp>
      <p:graphicFrame>
        <p:nvGraphicFramePr>
          <p:cNvPr id="62468" name="Object 4"/>
          <p:cNvGraphicFramePr>
            <a:graphicFrameLocks noChangeAspect="1"/>
          </p:cNvGraphicFramePr>
          <p:nvPr/>
        </p:nvGraphicFramePr>
        <p:xfrm>
          <a:off x="457200" y="2057400"/>
          <a:ext cx="8153400" cy="3209925"/>
        </p:xfrm>
        <a:graphic>
          <a:graphicData uri="http://schemas.openxmlformats.org/presentationml/2006/ole">
            <p:oleObj spid="_x0000_s6146" name="Document" r:id="rId3" imgW="5324856" imgH="2097024" progId="Word.Document.8">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0" y="357167"/>
            <a:ext cx="9144000" cy="1802401"/>
          </a:xfrm>
          <a:prstGeom prst="rect">
            <a:avLst/>
          </a:prstGeom>
          <a:solidFill>
            <a:srgbClr val="FFFFFF"/>
          </a:solidFill>
          <a:ln w="9525">
            <a:noFill/>
            <a:miter lim="800000"/>
            <a:headEnd/>
            <a:tailEnd/>
          </a:ln>
          <a:effectLst/>
        </p:spPr>
        <p:txBody>
          <a:bodyPr vert="horz" wrap="square" lIns="253920" tIns="31740" rIns="0" bIns="1587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IQ" sz="2400" b="1" i="0" u="none" strike="noStrike" cap="none" normalizeH="0" baseline="0" dirty="0" smtClean="0">
                <a:ln>
                  <a:noFill/>
                </a:ln>
                <a:solidFill>
                  <a:srgbClr val="202122"/>
                </a:solidFill>
                <a:effectLst/>
                <a:latin typeface="Arial" pitchFamily="34" charset="0"/>
                <a:cs typeface="Arial" pitchFamily="34" charset="0"/>
              </a:rPr>
              <a:t>Transmetalation is a type of </a:t>
            </a:r>
            <a:r>
              <a:rPr kumimoji="0" lang="ar-IQ" sz="2400" b="1" i="0" u="none" strike="noStrike" cap="none" normalizeH="0" baseline="0" dirty="0" smtClean="0">
                <a:ln>
                  <a:noFill/>
                </a:ln>
                <a:solidFill>
                  <a:srgbClr val="0645AD"/>
                </a:solidFill>
                <a:effectLst/>
                <a:latin typeface="Arial" pitchFamily="34" charset="0"/>
                <a:cs typeface="Arial" pitchFamily="34" charset="0"/>
                <a:hlinkClick r:id="rId2" tooltip="Organometallic chemistry"/>
              </a:rPr>
              <a:t>organometallic</a:t>
            </a:r>
            <a:r>
              <a:rPr kumimoji="0" lang="ar-IQ" sz="2400" b="1" i="0" u="none" strike="noStrike" cap="none" normalizeH="0" baseline="0" dirty="0" smtClean="0">
                <a:ln>
                  <a:noFill/>
                </a:ln>
                <a:solidFill>
                  <a:srgbClr val="202122"/>
                </a:solidFill>
                <a:effectLst/>
                <a:latin typeface="Arial" pitchFamily="34" charset="0"/>
                <a:cs typeface="Arial" pitchFamily="34" charset="0"/>
              </a:rPr>
              <a:t> reaction that involves the transfer of </a:t>
            </a:r>
            <a:r>
              <a:rPr kumimoji="0" lang="ar-IQ" sz="2400" b="1" i="0" u="none" strike="noStrike" cap="none" normalizeH="0" baseline="0" dirty="0" smtClean="0">
                <a:ln>
                  <a:noFill/>
                </a:ln>
                <a:solidFill>
                  <a:srgbClr val="0645AD"/>
                </a:solidFill>
                <a:effectLst/>
                <a:latin typeface="Arial" pitchFamily="34" charset="0"/>
                <a:cs typeface="Arial" pitchFamily="34" charset="0"/>
                <a:hlinkClick r:id="rId3" tooltip="Ligand"/>
              </a:rPr>
              <a:t>ligands</a:t>
            </a:r>
            <a:r>
              <a:rPr kumimoji="0" lang="ar-IQ" sz="2400" b="1" i="0" u="none" strike="noStrike" cap="none" normalizeH="0" baseline="0" dirty="0" smtClean="0">
                <a:ln>
                  <a:noFill/>
                </a:ln>
                <a:solidFill>
                  <a:srgbClr val="202122"/>
                </a:solidFill>
                <a:effectLst/>
                <a:latin typeface="Arial" pitchFamily="34" charset="0"/>
                <a:cs typeface="Arial" pitchFamily="34" charset="0"/>
              </a:rPr>
              <a:t> from one metal to another. It has the general form:</a:t>
            </a:r>
            <a:endParaRPr kumimoji="0" lang="ar-IQ" sz="2400" b="1" i="0" u="none" strike="noStrike" cap="none" normalizeH="0" baseline="0" dirty="0" smtClean="0">
              <a:ln>
                <a:noFill/>
              </a:ln>
              <a:solidFill>
                <a:schemeClr val="tx1"/>
              </a:solidFill>
              <a:effectLst/>
              <a:latin typeface="Arial" pitchFamily="34" charset="0"/>
              <a:cs typeface="Arial" pitchFamily="34" charset="0"/>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ar-IQ" sz="2400" b="1" i="0" u="none" strike="noStrike" cap="none" normalizeH="0" baseline="0" dirty="0" smtClean="0">
                <a:ln>
                  <a:noFill/>
                </a:ln>
                <a:solidFill>
                  <a:srgbClr val="202122"/>
                </a:solidFill>
                <a:effectLst/>
                <a:latin typeface="Arial" pitchFamily="34" charset="0"/>
                <a:cs typeface="Arial" pitchFamily="34" charset="0"/>
              </a:rPr>
              <a:t>M</a:t>
            </a:r>
            <a:r>
              <a:rPr kumimoji="0" lang="ar-IQ" sz="2400" b="1" i="0" u="none" strike="noStrike" cap="none" normalizeH="0" baseline="-30000" dirty="0" smtClean="0">
                <a:ln>
                  <a:noFill/>
                </a:ln>
                <a:solidFill>
                  <a:srgbClr val="202122"/>
                </a:solidFill>
                <a:effectLst/>
                <a:latin typeface="Arial" pitchFamily="34" charset="0"/>
                <a:cs typeface="Arial" pitchFamily="34" charset="0"/>
              </a:rPr>
              <a:t>1</a:t>
            </a:r>
            <a:r>
              <a:rPr kumimoji="0" lang="ar-IQ" sz="2400" b="1" i="0" u="none" strike="noStrike" cap="none" normalizeH="0" baseline="0" dirty="0" smtClean="0">
                <a:ln>
                  <a:noFill/>
                </a:ln>
                <a:solidFill>
                  <a:srgbClr val="202122"/>
                </a:solidFill>
                <a:effectLst/>
                <a:latin typeface="Arial" pitchFamily="34" charset="0"/>
                <a:cs typeface="Arial" pitchFamily="34" charset="0"/>
              </a:rPr>
              <a:t>–R +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2</a:t>
            </a:r>
            <a:r>
              <a:rPr kumimoji="0" lang="ar-IQ" sz="2400" b="1" i="0" u="none" strike="noStrike" cap="none" normalizeH="0" baseline="0" dirty="0" smtClean="0">
                <a:ln>
                  <a:noFill/>
                </a:ln>
                <a:solidFill>
                  <a:srgbClr val="202122"/>
                </a:solidFill>
                <a:effectLst/>
                <a:latin typeface="Arial" pitchFamily="34" charset="0"/>
                <a:cs typeface="Arial" pitchFamily="34" charset="0"/>
              </a:rPr>
              <a:t>–R′ →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1</a:t>
            </a:r>
            <a:r>
              <a:rPr kumimoji="0" lang="ar-IQ" sz="2400" b="1" i="0" u="none" strike="noStrike" cap="none" normalizeH="0" baseline="0" dirty="0" smtClean="0">
                <a:ln>
                  <a:noFill/>
                </a:ln>
                <a:solidFill>
                  <a:srgbClr val="202122"/>
                </a:solidFill>
                <a:effectLst/>
                <a:latin typeface="Arial" pitchFamily="34" charset="0"/>
                <a:cs typeface="Arial" pitchFamily="34" charset="0"/>
              </a:rPr>
              <a:t>–R′ +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2</a:t>
            </a:r>
            <a:r>
              <a:rPr kumimoji="0" lang="ar-IQ" sz="2400" b="1" i="0" u="none" strike="noStrike" cap="none" normalizeH="0" baseline="0" dirty="0" smtClean="0">
                <a:ln>
                  <a:noFill/>
                </a:ln>
                <a:solidFill>
                  <a:srgbClr val="202122"/>
                </a:solidFill>
                <a:effectLst/>
                <a:latin typeface="Arial" pitchFamily="34" charset="0"/>
                <a:cs typeface="Arial" pitchFamily="34" charset="0"/>
              </a:rPr>
              <a:t>–R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6" name="Rectangle 4"/>
          <p:cNvSpPr>
            <a:spLocks noChangeArrowheads="1"/>
          </p:cNvSpPr>
          <p:nvPr/>
        </p:nvSpPr>
        <p:spPr bwMode="auto">
          <a:xfrm>
            <a:off x="0" y="2357430"/>
            <a:ext cx="9144000" cy="3741394"/>
          </a:xfrm>
          <a:prstGeom prst="rect">
            <a:avLst/>
          </a:prstGeom>
          <a:solidFill>
            <a:srgbClr val="FFFFFF"/>
          </a:solidFill>
          <a:ln w="9525">
            <a:noFill/>
            <a:miter lim="800000"/>
            <a:headEnd/>
            <a:tailEnd/>
          </a:ln>
          <a:effectLst/>
        </p:spPr>
        <p:txBody>
          <a:bodyPr vert="horz" wrap="square" lIns="253920" tIns="31740" rIns="0" bIns="1587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IQ" sz="2400" b="1" i="0" u="none" strike="noStrike" cap="none" normalizeH="0" baseline="0" dirty="0" smtClean="0">
                <a:ln>
                  <a:noFill/>
                </a:ln>
                <a:solidFill>
                  <a:srgbClr val="000000"/>
                </a:solidFill>
                <a:effectLst/>
                <a:latin typeface="Arial" pitchFamily="34" charset="0"/>
                <a:cs typeface="Arial" pitchFamily="34" charset="0"/>
              </a:rPr>
              <a:t>Redox-transmetalation</a:t>
            </a:r>
            <a:r>
              <a:rPr kumimoji="0" lang="ar-IQ" sz="2400" b="1" i="0" u="none" strike="noStrike" cap="none" normalizeH="0" baseline="0" dirty="0" smtClean="0">
                <a:ln>
                  <a:noFill/>
                </a:ln>
                <a:solidFill>
                  <a:srgbClr val="54595D"/>
                </a:solidFill>
                <a:effectLst/>
                <a:latin typeface="Arial" pitchFamily="34" charset="0"/>
                <a:cs typeface="Arial" pitchFamily="34" charset="0"/>
              </a:rPr>
              <a:t>[</a:t>
            </a:r>
            <a:r>
              <a:rPr kumimoji="0" lang="en-US" sz="2400" b="1" i="0" u="none" strike="noStrike" cap="none" normalizeH="0" baseline="0" dirty="0" smtClean="0">
                <a:ln>
                  <a:noFill/>
                </a:ln>
                <a:solidFill>
                  <a:srgbClr val="54595D"/>
                </a:solidFill>
                <a:effectLst/>
                <a:latin typeface="Arial" pitchFamily="34" charset="0"/>
                <a:cs typeface="Arial" pitchFamily="34" charset="0"/>
              </a:rPr>
              <a:t>1-</a:t>
            </a:r>
            <a:endParaRPr kumimoji="0" lang="ar-IQ" sz="2400" b="1" i="0" u="none" strike="noStrike" cap="none" normalizeH="0" baseline="0" dirty="0" smtClean="0">
              <a:ln>
                <a:noFill/>
              </a:ln>
              <a:solidFill>
                <a:srgbClr val="000000"/>
              </a:solidFill>
              <a:effectLst/>
              <a:latin typeface="Arial" pitchFamily="34" charset="0"/>
              <a:cs typeface="Arial" pitchFamily="34" charset="0"/>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ar-IQ" sz="2400" b="1" i="0" u="none" strike="noStrike" cap="none" normalizeH="0" baseline="0" dirty="0" smtClean="0">
                <a:ln>
                  <a:noFill/>
                </a:ln>
                <a:solidFill>
                  <a:srgbClr val="202122"/>
                </a:solidFill>
                <a:effectLst/>
                <a:latin typeface="Arial" pitchFamily="34" charset="0"/>
                <a:cs typeface="Arial" pitchFamily="34" charset="0"/>
              </a:rPr>
              <a:t>M</a:t>
            </a:r>
            <a:r>
              <a:rPr kumimoji="0" lang="ar-IQ" sz="2400" b="1" i="0" u="none" strike="noStrike" cap="none" normalizeH="0" baseline="-30000" dirty="0" smtClean="0">
                <a:ln>
                  <a:noFill/>
                </a:ln>
                <a:solidFill>
                  <a:srgbClr val="202122"/>
                </a:solidFill>
                <a:effectLst/>
                <a:latin typeface="Arial" pitchFamily="34" charset="0"/>
                <a:cs typeface="Arial" pitchFamily="34" charset="0"/>
              </a:rPr>
              <a:t>1</a:t>
            </a:r>
            <a:r>
              <a:rPr kumimoji="0" lang="ar-IQ" sz="2400" b="1" i="1" u="none" strike="noStrike" cap="none" normalizeH="0" baseline="30000" dirty="0" smtClean="0">
                <a:ln>
                  <a:noFill/>
                </a:ln>
                <a:solidFill>
                  <a:srgbClr val="202122"/>
                </a:solidFill>
                <a:effectLst/>
                <a:latin typeface="Arial" pitchFamily="34" charset="0"/>
                <a:cs typeface="Arial" pitchFamily="34" charset="0"/>
              </a:rPr>
              <a:t>n</a:t>
            </a:r>
            <a:r>
              <a:rPr kumimoji="0" lang="ar-IQ" sz="2400" b="1" i="0" u="none" strike="noStrike" cap="none" normalizeH="0" baseline="30000" dirty="0" smtClean="0">
                <a:ln>
                  <a:noFill/>
                </a:ln>
                <a:solidFill>
                  <a:srgbClr val="202122"/>
                </a:solidFill>
                <a:effectLst/>
                <a:latin typeface="Arial" pitchFamily="34" charset="0"/>
                <a:cs typeface="Arial" pitchFamily="34" charset="0"/>
              </a:rPr>
              <a:t>+</a:t>
            </a:r>
            <a:r>
              <a:rPr kumimoji="0" lang="ar-IQ" sz="2400" b="1" i="0" u="none" strike="noStrike" cap="none" normalizeH="0" baseline="0" dirty="0" smtClean="0">
                <a:ln>
                  <a:noFill/>
                </a:ln>
                <a:solidFill>
                  <a:srgbClr val="202122"/>
                </a:solidFill>
                <a:effectLst/>
                <a:latin typeface="Arial" pitchFamily="34" charset="0"/>
                <a:cs typeface="Arial" pitchFamily="34" charset="0"/>
              </a:rPr>
              <a:t>–R +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2</a:t>
            </a:r>
            <a:r>
              <a:rPr kumimoji="0" lang="ar-IQ" sz="2400" b="1" i="0" u="none" strike="noStrike" cap="none" normalizeH="0" baseline="0" dirty="0" smtClean="0">
                <a:ln>
                  <a:noFill/>
                </a:ln>
                <a:solidFill>
                  <a:srgbClr val="202122"/>
                </a:solidFill>
                <a:effectLst/>
                <a:latin typeface="Arial" pitchFamily="34" charset="0"/>
                <a:cs typeface="Arial" pitchFamily="34" charset="0"/>
              </a:rPr>
              <a:t> →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1</a:t>
            </a:r>
            <a:r>
              <a:rPr kumimoji="0" lang="ar-IQ" sz="2400" b="1" i="0" u="none" strike="noStrike" cap="none" normalizeH="0" baseline="0" dirty="0" smtClean="0">
                <a:ln>
                  <a:noFill/>
                </a:ln>
                <a:solidFill>
                  <a:srgbClr val="202122"/>
                </a:solidFill>
                <a:effectLst/>
                <a:latin typeface="Arial" pitchFamily="34" charset="0"/>
                <a:cs typeface="Arial" pitchFamily="34" charset="0"/>
              </a:rPr>
              <a:t> +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2</a:t>
            </a:r>
            <a:r>
              <a:rPr kumimoji="0" lang="ar-IQ" sz="2400" b="1" i="1" u="none" strike="noStrike" cap="none" normalizeH="0" baseline="30000" dirty="0" smtClean="0">
                <a:ln>
                  <a:noFill/>
                </a:ln>
                <a:solidFill>
                  <a:srgbClr val="202122"/>
                </a:solidFill>
                <a:effectLst/>
                <a:latin typeface="Arial" pitchFamily="34" charset="0"/>
                <a:cs typeface="Arial" pitchFamily="34" charset="0"/>
              </a:rPr>
              <a:t>n</a:t>
            </a:r>
            <a:r>
              <a:rPr kumimoji="0" lang="ar-IQ" sz="2400" b="1" i="0" u="none" strike="noStrike" cap="none" normalizeH="0" baseline="30000" dirty="0" smtClean="0">
                <a:ln>
                  <a:noFill/>
                </a:ln>
                <a:solidFill>
                  <a:srgbClr val="202122"/>
                </a:solidFill>
                <a:effectLst/>
                <a:latin typeface="Arial" pitchFamily="34" charset="0"/>
                <a:cs typeface="Arial" pitchFamily="34" charset="0"/>
              </a:rPr>
              <a:t>+</a:t>
            </a:r>
            <a:r>
              <a:rPr kumimoji="0" lang="ar-IQ" sz="2400" b="1" i="0" u="none" strike="noStrike" cap="none" normalizeH="0" baseline="0" dirty="0" smtClean="0">
                <a:ln>
                  <a:noFill/>
                </a:ln>
                <a:solidFill>
                  <a:srgbClr val="202122"/>
                </a:solidFill>
                <a:effectLst/>
                <a:latin typeface="Arial" pitchFamily="34" charset="0"/>
                <a:cs typeface="Arial" pitchFamily="34" charset="0"/>
              </a:rPr>
              <a:t>–R.</a:t>
            </a:r>
          </a:p>
          <a:p>
            <a:pPr marL="0" marR="0" lvl="0" indent="0" algn="l" defTabSz="914400" rtl="0" eaLnBrk="0" fontAlgn="base" latinLnBrk="0" hangingPunct="0">
              <a:lnSpc>
                <a:spcPct val="100000"/>
              </a:lnSpc>
              <a:spcBef>
                <a:spcPct val="0"/>
              </a:spcBef>
              <a:spcAft>
                <a:spcPct val="0"/>
              </a:spcAft>
              <a:buClrTx/>
              <a:buSzTx/>
              <a:buFontTx/>
              <a:buNone/>
              <a:tabLst/>
            </a:pPr>
            <a:r>
              <a:rPr kumimoji="0" lang="ar-IQ" sz="2400" b="1" i="0" u="none" strike="noStrike" cap="none" normalizeH="0" baseline="0" dirty="0" smtClean="0">
                <a:ln>
                  <a:noFill/>
                </a:ln>
                <a:solidFill>
                  <a:srgbClr val="202122"/>
                </a:solidFill>
                <a:effectLst/>
                <a:latin typeface="Arial" pitchFamily="34" charset="0"/>
                <a:cs typeface="Arial" pitchFamily="34" charset="0"/>
              </a:rPr>
              <a:t>In </a:t>
            </a:r>
            <a:r>
              <a:rPr kumimoji="0" lang="ar-IQ" sz="2400" b="1" i="0" u="none" strike="noStrike" cap="none" normalizeH="0" baseline="0" dirty="0" smtClean="0">
                <a:ln>
                  <a:noFill/>
                </a:ln>
                <a:solidFill>
                  <a:srgbClr val="0645AD"/>
                </a:solidFill>
                <a:effectLst/>
                <a:latin typeface="Arial" pitchFamily="34" charset="0"/>
                <a:cs typeface="Arial" pitchFamily="34" charset="0"/>
                <a:hlinkClick r:id="rId4" tooltip="Redox"/>
              </a:rPr>
              <a:t>redox</a:t>
            </a:r>
            <a:r>
              <a:rPr kumimoji="0" lang="ar-IQ" sz="2400" b="1" i="0" u="none" strike="noStrike" cap="none" normalizeH="0" baseline="0" dirty="0" smtClean="0">
                <a:ln>
                  <a:noFill/>
                </a:ln>
                <a:solidFill>
                  <a:srgbClr val="202122"/>
                </a:solidFill>
                <a:effectLst/>
                <a:latin typeface="Arial" pitchFamily="34" charset="0"/>
                <a:cs typeface="Arial" pitchFamily="34" charset="0"/>
              </a:rPr>
              <a:t>-transmetalation a ligand is transferred from one metal to the other through an intermolecular mechanism. During the reaction one of the metal centers is oxidized and the other is reduced. The electronegativities of the metals and ligands is what causes the reaction to go forward. If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1</a:t>
            </a:r>
            <a:r>
              <a:rPr kumimoji="0" lang="ar-IQ" sz="2400" b="1" i="0" u="none" strike="noStrike" cap="none" normalizeH="0" baseline="0" dirty="0" smtClean="0">
                <a:ln>
                  <a:noFill/>
                </a:ln>
                <a:solidFill>
                  <a:srgbClr val="202122"/>
                </a:solidFill>
                <a:effectLst/>
                <a:latin typeface="Arial" pitchFamily="34" charset="0"/>
                <a:cs typeface="Arial" pitchFamily="34" charset="0"/>
              </a:rPr>
              <a:t> is more electronegative than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2</a:t>
            </a:r>
            <a:r>
              <a:rPr kumimoji="0" lang="ar-IQ" sz="2400" b="1" i="0" u="none" strike="noStrike" cap="none" normalizeH="0" baseline="0" dirty="0" smtClean="0">
                <a:ln>
                  <a:noFill/>
                </a:ln>
                <a:solidFill>
                  <a:srgbClr val="202122"/>
                </a:solidFill>
                <a:effectLst/>
                <a:latin typeface="Arial" pitchFamily="34" charset="0"/>
                <a:cs typeface="Arial" pitchFamily="34" charset="0"/>
              </a:rPr>
              <a:t>, it is thermodynamically favorable for the R group to coordinate to the less electronegative M</a:t>
            </a:r>
            <a:r>
              <a:rPr kumimoji="0" lang="ar-IQ" sz="2400" b="1" i="0" u="none" strike="noStrike" cap="none" normalizeH="0" baseline="-30000" dirty="0" smtClean="0">
                <a:ln>
                  <a:noFill/>
                </a:ln>
                <a:solidFill>
                  <a:srgbClr val="202122"/>
                </a:solidFill>
                <a:effectLst/>
                <a:latin typeface="Arial" pitchFamily="34" charset="0"/>
                <a:cs typeface="Arial" pitchFamily="34" charset="0"/>
              </a:rPr>
              <a:t>2</a:t>
            </a:r>
            <a:r>
              <a:rPr kumimoji="0" lang="ar-IQ" sz="2000" b="0" i="0" u="none" strike="noStrike" cap="none" normalizeH="0" baseline="0" dirty="0" smtClean="0">
                <a:ln>
                  <a:noFill/>
                </a:ln>
                <a:solidFill>
                  <a:srgbClr val="202122"/>
                </a:solidFill>
                <a:effectLst/>
                <a:latin typeface="Arial" pitchFamily="34" charset="0"/>
                <a:cs typeface="Arial" pitchFamily="34" charset="0"/>
              </a:rPr>
              <a:t>.</a:t>
            </a:r>
            <a:endParaRPr kumimoji="0" lang="ar-IQ"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214283" y="357166"/>
            <a:ext cx="8572560" cy="6000792"/>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428604"/>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rPr>
              <a:t>2-Redox-transmetalation/</a:t>
            </a:r>
            <a:r>
              <a:rPr kumimoji="0" lang="en-US" sz="2000" b="1" i="0" u="sng" strike="noStrike" cap="none" normalizeH="0" baseline="0" dirty="0" err="1" smtClean="0">
                <a:ln>
                  <a:noFill/>
                </a:ln>
                <a:solidFill>
                  <a:srgbClr val="C00000"/>
                </a:solidFill>
                <a:effectLst/>
                <a:latin typeface="Arial" pitchFamily="34" charset="0"/>
                <a:ea typeface="Times New Roman" pitchFamily="18" charset="0"/>
                <a:cs typeface="Arial" pitchFamily="34" charset="0"/>
              </a:rPr>
              <a:t>ligand</a:t>
            </a:r>
            <a:r>
              <a:rPr kumimoji="0" lang="en-US" sz="20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rPr>
              <a:t>-exchan</a:t>
            </a: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M</a:t>
            </a:r>
            <a:r>
              <a:rPr kumimoji="0" lang="en-US" sz="2000" b="0" i="0" u="none" strike="noStrike" cap="none" normalizeH="0" baseline="-30000" dirty="0" smtClean="0">
                <a:ln>
                  <a:noFill/>
                </a:ln>
                <a:solidFill>
                  <a:srgbClr val="202122"/>
                </a:solidFill>
                <a:effectLst/>
                <a:latin typeface="Arial" pitchFamily="34" charset="0"/>
                <a:ea typeface="Times New Roman" pitchFamily="18" charset="0"/>
                <a:cs typeface="Arial" pitchFamily="34" charset="0"/>
              </a:rPr>
              <a:t>1</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–R + M</a:t>
            </a:r>
            <a:r>
              <a:rPr kumimoji="0" lang="en-US" sz="2000" b="0" i="0" u="none" strike="noStrike" cap="none" normalizeH="0" baseline="-30000" dirty="0" smtClean="0">
                <a:ln>
                  <a:noFill/>
                </a:ln>
                <a:solidFill>
                  <a:srgbClr val="202122"/>
                </a:solidFill>
                <a:effectLst/>
                <a:latin typeface="Arial" pitchFamily="34" charset="0"/>
                <a:ea typeface="Times New Roman" pitchFamily="18" charset="0"/>
                <a:cs typeface="Arial" pitchFamily="34" charset="0"/>
              </a:rPr>
              <a:t>2</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–X → M</a:t>
            </a:r>
            <a:r>
              <a:rPr kumimoji="0" lang="en-US" sz="2000" b="0" i="0" u="none" strike="noStrike" cap="none" normalizeH="0" baseline="-30000" dirty="0" smtClean="0">
                <a:ln>
                  <a:noFill/>
                </a:ln>
                <a:solidFill>
                  <a:srgbClr val="202122"/>
                </a:solidFill>
                <a:effectLst/>
                <a:latin typeface="Arial" pitchFamily="34" charset="0"/>
                <a:ea typeface="Times New Roman" pitchFamily="18" charset="0"/>
                <a:cs typeface="Arial" pitchFamily="34" charset="0"/>
              </a:rPr>
              <a:t>1</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–X + M</a:t>
            </a:r>
            <a:r>
              <a:rPr kumimoji="0" lang="en-US" sz="2000" b="0" i="0" u="none" strike="noStrike" cap="none" normalizeH="0" baseline="-30000" dirty="0" smtClean="0">
                <a:ln>
                  <a:noFill/>
                </a:ln>
                <a:solidFill>
                  <a:srgbClr val="202122"/>
                </a:solidFill>
                <a:effectLst/>
                <a:latin typeface="Arial" pitchFamily="34" charset="0"/>
                <a:ea typeface="Times New Roman" pitchFamily="18" charset="0"/>
                <a:cs typeface="Arial" pitchFamily="34" charset="0"/>
              </a:rPr>
              <a:t>2</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In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redox-transmetalation</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exchange the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ligands</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of two </a:t>
            </a:r>
            <a:r>
              <a:rPr kumimoji="0" lang="en-US" sz="2000" b="0" i="0" u="none" strike="noStrike" cap="none" normalizeH="0" baseline="0" dirty="0" smtClean="0">
                <a:ln>
                  <a:noFill/>
                </a:ln>
                <a:solidFill>
                  <a:srgbClr val="0645AD"/>
                </a:solidFill>
                <a:effectLst/>
                <a:latin typeface="Arial" pitchFamily="34" charset="0"/>
                <a:ea typeface="Times New Roman" pitchFamily="18" charset="0"/>
                <a:cs typeface="Arial" pitchFamily="34" charset="0"/>
                <a:hlinkClick r:id="rId2" tooltip="Metal complex"/>
              </a:rPr>
              <a:t>metal complexes</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switch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places with each other, bonding with the other metal center.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The R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can be an alkyl, aryl,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alkynyl</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or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allyl</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group and the X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ligand</a:t>
            </a: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can be a halogen,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202122"/>
                </a:solidFill>
                <a:effectLst/>
                <a:latin typeface="Arial" pitchFamily="34" charset="0"/>
                <a:ea typeface="Times New Roman" pitchFamily="18" charset="0"/>
                <a:cs typeface="Arial" pitchFamily="34" charset="0"/>
              </a:rPr>
              <a:t> pseudo-halogen, alkyl, or aryl </a:t>
            </a:r>
            <a:r>
              <a:rPr kumimoji="0" lang="en-US" sz="2000" b="0" i="0" u="none" strike="noStrike" cap="none" normalizeH="0" baseline="0" dirty="0" err="1" smtClean="0">
                <a:ln>
                  <a:noFill/>
                </a:ln>
                <a:solidFill>
                  <a:srgbClr val="202122"/>
                </a:solidFill>
                <a:effectLst/>
                <a:latin typeface="Arial" pitchFamily="34" charset="0"/>
                <a:ea typeface="Times New Roman" pitchFamily="18" charset="0"/>
                <a:cs typeface="Arial" pitchFamily="34" charset="0"/>
              </a:rPr>
              <a:t>grou</a:t>
            </a:r>
            <a:r>
              <a:rPr kumimoji="0" lang="en-US" sz="2000" b="0" i="0" u="none" strike="noStrike" cap="none" normalizeH="0" baseline="0" dirty="0" smtClean="0">
                <a:ln>
                  <a:noFill/>
                </a:ln>
                <a:solidFill>
                  <a:schemeClr val="tx1"/>
                </a:solidFill>
                <a:effectLst/>
                <a:latin typeface="Arial" pitchFamily="34" charset="0"/>
                <a:cs typeface="Arial" pitchFamily="34" charset="0"/>
              </a:rPr>
              <a:t> </a:t>
            </a:r>
          </a:p>
        </p:txBody>
      </p:sp>
      <p:pic>
        <p:nvPicPr>
          <p:cNvPr id="4" name="Picture 2"/>
          <p:cNvPicPr>
            <a:picLocks noChangeAspect="1" noChangeArrowheads="1"/>
          </p:cNvPicPr>
          <p:nvPr/>
        </p:nvPicPr>
        <p:blipFill>
          <a:blip r:embed="rId3"/>
          <a:srcRect/>
          <a:stretch>
            <a:fillRect/>
          </a:stretch>
        </p:blipFill>
        <p:spPr bwMode="auto">
          <a:xfrm>
            <a:off x="571472" y="3071810"/>
            <a:ext cx="6172200" cy="342902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Text Box 4"/>
          <p:cNvSpPr txBox="1">
            <a:spLocks noChangeArrowheads="1"/>
          </p:cNvSpPr>
          <p:nvPr/>
        </p:nvSpPr>
        <p:spPr bwMode="auto">
          <a:xfrm>
            <a:off x="631825" y="982663"/>
            <a:ext cx="7902575" cy="3508653"/>
          </a:xfrm>
          <a:prstGeom prst="rect">
            <a:avLst/>
          </a:prstGeom>
          <a:noFill/>
          <a:ln w="9525">
            <a:noFill/>
            <a:miter lim="800000"/>
            <a:headEnd/>
            <a:tailEnd/>
          </a:ln>
          <a:effectLst/>
        </p:spPr>
        <p:txBody>
          <a:bodyPr>
            <a:spAutoFit/>
          </a:bodyPr>
          <a:lstStyle/>
          <a:p>
            <a:pPr algn="l">
              <a:lnSpc>
                <a:spcPct val="120000"/>
              </a:lnSpc>
            </a:pPr>
            <a:r>
              <a:rPr lang="en-US" sz="2000" dirty="0" smtClean="0">
                <a:latin typeface="Helvetica" charset="0"/>
              </a:rPr>
              <a:t>Reactions:</a:t>
            </a:r>
            <a:endParaRPr lang="en-US" sz="2000" dirty="0">
              <a:latin typeface="Helvetica" charset="0"/>
            </a:endParaRPr>
          </a:p>
          <a:p>
            <a:pPr algn="l">
              <a:lnSpc>
                <a:spcPct val="120000"/>
              </a:lnSpc>
            </a:pPr>
            <a:endParaRPr lang="en-US" sz="2000" dirty="0">
              <a:latin typeface="Helvetica" charset="0"/>
            </a:endParaRPr>
          </a:p>
          <a:p>
            <a:pPr algn="l">
              <a:lnSpc>
                <a:spcPct val="120000"/>
              </a:lnSpc>
            </a:pPr>
            <a:r>
              <a:rPr lang="en-US" sz="2000" dirty="0">
                <a:latin typeface="Helvetica" charset="0"/>
              </a:rPr>
              <a:t>- </a:t>
            </a:r>
            <a:r>
              <a:rPr lang="en-US" sz="2000" dirty="0" err="1">
                <a:latin typeface="Helvetica" charset="0"/>
              </a:rPr>
              <a:t>ligand</a:t>
            </a:r>
            <a:r>
              <a:rPr lang="en-US" sz="2000" dirty="0">
                <a:latin typeface="Helvetica" charset="0"/>
              </a:rPr>
              <a:t> substitution</a:t>
            </a:r>
          </a:p>
          <a:p>
            <a:pPr algn="l">
              <a:lnSpc>
                <a:spcPct val="120000"/>
              </a:lnSpc>
            </a:pPr>
            <a:r>
              <a:rPr lang="en-US" sz="2000" dirty="0">
                <a:latin typeface="Helvetica" charset="0"/>
              </a:rPr>
              <a:t>- oxidative addition/reductive elimination</a:t>
            </a:r>
          </a:p>
          <a:p>
            <a:pPr algn="l">
              <a:lnSpc>
                <a:spcPct val="120000"/>
              </a:lnSpc>
              <a:buFontTx/>
              <a:buChar char="-"/>
            </a:pPr>
            <a:r>
              <a:rPr lang="en-US" sz="2000" dirty="0">
                <a:latin typeface="Helvetica" charset="0"/>
              </a:rPr>
              <a:t> migratory insertion</a:t>
            </a:r>
            <a:r>
              <a:rPr lang="en-US" sz="2000" dirty="0" smtClean="0">
                <a:latin typeface="Helvetica" charset="0"/>
              </a:rPr>
              <a:t>/</a:t>
            </a:r>
          </a:p>
          <a:p>
            <a:pPr algn="l">
              <a:lnSpc>
                <a:spcPct val="120000"/>
              </a:lnSpc>
              <a:buFontTx/>
              <a:buChar char="-"/>
            </a:pPr>
            <a:r>
              <a:rPr lang="en-US" sz="2000" dirty="0" smtClean="0">
                <a:latin typeface="Symbol" pitchFamily="18" charset="2"/>
                <a:sym typeface="Symbol" pitchFamily="18" charset="2"/>
              </a:rPr>
              <a:t></a:t>
            </a:r>
            <a:r>
              <a:rPr lang="en-US" sz="2000" dirty="0">
                <a:latin typeface="Helvetica" charset="0"/>
              </a:rPr>
              <a:t>-elimination (</a:t>
            </a:r>
            <a:r>
              <a:rPr lang="en-US" sz="2000" dirty="0" err="1">
                <a:latin typeface="Helvetica" charset="0"/>
              </a:rPr>
              <a:t>carbo</a:t>
            </a:r>
            <a:r>
              <a:rPr lang="en-US" sz="2000" dirty="0">
                <a:latin typeface="Helvetica" charset="0"/>
              </a:rPr>
              <a:t>-, </a:t>
            </a:r>
            <a:r>
              <a:rPr lang="en-US" sz="2000" dirty="0" err="1">
                <a:latin typeface="Helvetica" charset="0"/>
              </a:rPr>
              <a:t>hydrometalation</a:t>
            </a:r>
            <a:r>
              <a:rPr lang="en-US" sz="2000" dirty="0">
                <a:latin typeface="Helvetica" charset="0"/>
              </a:rPr>
              <a:t>)</a:t>
            </a:r>
          </a:p>
          <a:p>
            <a:pPr algn="l">
              <a:lnSpc>
                <a:spcPct val="120000"/>
              </a:lnSpc>
            </a:pPr>
            <a:r>
              <a:rPr lang="en-US" sz="2000" dirty="0">
                <a:latin typeface="Helvetica" charset="0"/>
              </a:rPr>
              <a:t>- </a:t>
            </a:r>
            <a:r>
              <a:rPr lang="en-US" sz="2000" dirty="0" err="1">
                <a:latin typeface="Helvetica" charset="0"/>
              </a:rPr>
              <a:t>alkene</a:t>
            </a:r>
            <a:r>
              <a:rPr lang="en-US" sz="2000" dirty="0">
                <a:latin typeface="Helvetica" charset="0"/>
              </a:rPr>
              <a:t> metathesis</a:t>
            </a:r>
          </a:p>
          <a:p>
            <a:pPr algn="l">
              <a:lnSpc>
                <a:spcPct val="120000"/>
              </a:lnSpc>
            </a:pPr>
            <a:r>
              <a:rPr lang="en-US" sz="2000" dirty="0">
                <a:latin typeface="Helvetica" charset="0"/>
              </a:rPr>
              <a:t>- </a:t>
            </a:r>
            <a:r>
              <a:rPr lang="en-US" sz="2000" dirty="0" err="1">
                <a:latin typeface="Helvetica" charset="0"/>
              </a:rPr>
              <a:t>transmetalation</a:t>
            </a:r>
            <a:endParaRPr lang="en-US" sz="2000" dirty="0">
              <a:latin typeface="Helvetica" charset="0"/>
            </a:endParaRPr>
          </a:p>
          <a:p>
            <a:pPr algn="l">
              <a:spcBef>
                <a:spcPct val="50000"/>
              </a:spcBef>
            </a:pP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p:cNvPicPr>
            <a:picLocks noChangeAspect="1" noChangeArrowheads="1"/>
          </p:cNvPicPr>
          <p:nvPr/>
        </p:nvPicPr>
        <p:blipFill>
          <a:blip r:embed="rId3"/>
          <a:srcRect/>
          <a:stretch>
            <a:fillRect/>
          </a:stretch>
        </p:blipFill>
        <p:spPr bwMode="auto">
          <a:xfrm>
            <a:off x="285720" y="642918"/>
            <a:ext cx="8358246" cy="5572164"/>
          </a:xfrm>
          <a:prstGeom prst="rect">
            <a:avLst/>
          </a:prstGeom>
          <a:noFill/>
          <a:ln w="9525">
            <a:noFill/>
            <a:miter lim="800000"/>
            <a:headEnd/>
            <a:tailEnd/>
          </a:ln>
          <a:effectLst/>
        </p:spPr>
      </p:pic>
      <p:sp>
        <p:nvSpPr>
          <p:cNvPr id="55300" name="AutoShape 4" descr="https://image3.slideserve.com/5799039/factors-governing-structure-and-reactivity-of-organometallic-compounds-l.jpg"/>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2"/>
          <p:cNvPicPr>
            <a:picLocks noChangeAspect="1" noChangeArrowheads="1"/>
          </p:cNvPicPr>
          <p:nvPr/>
        </p:nvPicPr>
        <p:blipFill>
          <a:blip r:embed="rId2"/>
          <a:srcRect/>
          <a:stretch>
            <a:fillRect/>
          </a:stretch>
        </p:blipFill>
        <p:spPr bwMode="auto">
          <a:xfrm>
            <a:off x="676275" y="357167"/>
            <a:ext cx="7791450" cy="5314972"/>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698731" y="3244334"/>
            <a:ext cx="3038332" cy="461665"/>
          </a:xfrm>
          <a:prstGeom prst="rect">
            <a:avLst/>
          </a:prstGeom>
        </p:spPr>
        <p:txBody>
          <a:bodyPr wrap="none">
            <a:spAutoFit/>
          </a:bodyPr>
          <a:lstStyle/>
          <a:p>
            <a:r>
              <a:rPr lang="en-US" sz="2400" b="1" dirty="0" smtClean="0"/>
              <a:t>SYNTHETIC METHODS</a:t>
            </a:r>
            <a:endParaRPr lang="ar-IQ"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3529338" y="815975"/>
            <a:ext cx="2330125" cy="369332"/>
          </a:xfrm>
          <a:prstGeom prst="rect">
            <a:avLst/>
          </a:prstGeom>
          <a:noFill/>
          <a:ln w="9525">
            <a:noFill/>
            <a:miter lim="800000"/>
            <a:headEnd/>
            <a:tailEnd/>
          </a:ln>
          <a:effectLst/>
        </p:spPr>
        <p:txBody>
          <a:bodyPr wrap="none">
            <a:spAutoFit/>
          </a:bodyPr>
          <a:lstStyle/>
          <a:p>
            <a:r>
              <a:rPr lang="en-US" b="1" dirty="0" smtClean="0"/>
              <a:t>SYNTHETIC </a:t>
            </a:r>
            <a:r>
              <a:rPr lang="en-US" b="1" dirty="0" smtClean="0"/>
              <a:t>METHODS</a:t>
            </a:r>
            <a:endParaRPr lang="en-US" b="1" dirty="0">
              <a:latin typeface="Helvetica" charset="0"/>
            </a:endParaRPr>
          </a:p>
        </p:txBody>
      </p:sp>
      <p:sp>
        <p:nvSpPr>
          <p:cNvPr id="37891" name="Text Box 3"/>
          <p:cNvSpPr txBox="1">
            <a:spLocks noChangeArrowheads="1"/>
          </p:cNvSpPr>
          <p:nvPr/>
        </p:nvSpPr>
        <p:spPr bwMode="auto">
          <a:xfrm>
            <a:off x="685800" y="1762125"/>
            <a:ext cx="7924800" cy="3063875"/>
          </a:xfrm>
          <a:prstGeom prst="rect">
            <a:avLst/>
          </a:prstGeom>
          <a:noFill/>
          <a:ln w="9525">
            <a:noFill/>
            <a:miter lim="800000"/>
            <a:headEnd/>
            <a:tailEnd/>
          </a:ln>
          <a:effectLst/>
        </p:spPr>
        <p:txBody>
          <a:bodyPr>
            <a:spAutoFit/>
          </a:bodyPr>
          <a:lstStyle/>
          <a:p>
            <a:pPr algn="just">
              <a:lnSpc>
                <a:spcPct val="120000"/>
              </a:lnSpc>
            </a:pPr>
            <a:r>
              <a:rPr lang="en-US" sz="1800" dirty="0">
                <a:latin typeface="Helvetica" charset="0"/>
              </a:rPr>
              <a:t>-</a:t>
            </a:r>
            <a:r>
              <a:rPr lang="en-US" sz="1800" b="1" dirty="0">
                <a:latin typeface="Helvetica" charset="0"/>
              </a:rPr>
              <a:t> </a:t>
            </a:r>
            <a:r>
              <a:rPr lang="en-US" sz="1800" b="1" dirty="0" err="1">
                <a:latin typeface="Helvetica" charset="0"/>
              </a:rPr>
              <a:t>ligand</a:t>
            </a:r>
            <a:r>
              <a:rPr lang="en-US" sz="1800" b="1" dirty="0">
                <a:latin typeface="Helvetica" charset="0"/>
              </a:rPr>
              <a:t> substitution</a:t>
            </a:r>
            <a:r>
              <a:rPr lang="en-US" sz="1800" dirty="0">
                <a:latin typeface="Helvetica" charset="0"/>
              </a:rPr>
              <a:t>: M-L + L’ </a:t>
            </a:r>
            <a:r>
              <a:rPr lang="en-US" sz="1800" dirty="0">
                <a:latin typeface="Symbol" pitchFamily="18" charset="2"/>
                <a:sym typeface="Symbol" pitchFamily="18" charset="2"/>
              </a:rPr>
              <a:t></a:t>
            </a:r>
            <a:r>
              <a:rPr lang="en-US" sz="1800" dirty="0">
                <a:latin typeface="Helvetica" charset="0"/>
              </a:rPr>
              <a:t> M-L’ + L</a:t>
            </a:r>
          </a:p>
          <a:p>
            <a:pPr algn="just">
              <a:lnSpc>
                <a:spcPct val="120000"/>
              </a:lnSpc>
            </a:pPr>
            <a:r>
              <a:rPr lang="en-US" sz="1800" dirty="0">
                <a:latin typeface="Helvetica" charset="0"/>
              </a:rPr>
              <a:t>	can be associative, dissociative, or radical chain.</a:t>
            </a:r>
          </a:p>
          <a:p>
            <a:pPr algn="just">
              <a:lnSpc>
                <a:spcPct val="120000"/>
              </a:lnSpc>
            </a:pPr>
            <a:endParaRPr lang="en-US" sz="1800" dirty="0">
              <a:latin typeface="Helvetica" charset="0"/>
            </a:endParaRPr>
          </a:p>
          <a:p>
            <a:pPr algn="just">
              <a:lnSpc>
                <a:spcPct val="120000"/>
              </a:lnSpc>
            </a:pPr>
            <a:r>
              <a:rPr lang="en-US" sz="1800" dirty="0">
                <a:latin typeface="Helvetica" charset="0"/>
              </a:rPr>
              <a:t>	trans-effect: kinetic effect of a </a:t>
            </a:r>
            <a:r>
              <a:rPr lang="en-US" sz="1800" dirty="0" err="1">
                <a:latin typeface="Helvetica" charset="0"/>
              </a:rPr>
              <a:t>ligand</a:t>
            </a:r>
            <a:r>
              <a:rPr lang="en-US" sz="1800" dirty="0">
                <a:latin typeface="Helvetica" charset="0"/>
              </a:rPr>
              <a:t> on the role of substitution at the position trans to itself in a square or octahedral complex (ground-state weakening of bond).</a:t>
            </a:r>
          </a:p>
          <a:p>
            <a:pPr algn="just">
              <a:lnSpc>
                <a:spcPct val="120000"/>
              </a:lnSpc>
            </a:pPr>
            <a:r>
              <a:rPr lang="en-US" sz="1800" dirty="0">
                <a:latin typeface="Helvetica" charset="0"/>
              </a:rPr>
              <a:t>L </a:t>
            </a:r>
            <a:r>
              <a:rPr lang="en-US" sz="1800" dirty="0">
                <a:latin typeface="Symbol" pitchFamily="18" charset="2"/>
                <a:sym typeface="Symbol" pitchFamily="18" charset="2"/>
              </a:rPr>
              <a:t></a:t>
            </a:r>
            <a:r>
              <a:rPr lang="en-US" sz="1800" dirty="0">
                <a:latin typeface="Helvetica" charset="0"/>
              </a:rPr>
              <a:t> M, repels negative charge to trans position. </a:t>
            </a:r>
          </a:p>
          <a:p>
            <a:pPr algn="just">
              <a:lnSpc>
                <a:spcPct val="120000"/>
              </a:lnSpc>
            </a:pPr>
            <a:endParaRPr lang="en-US" sz="1800" dirty="0">
              <a:latin typeface="Helvetica" charset="0"/>
            </a:endParaRPr>
          </a:p>
          <a:p>
            <a:pPr algn="just">
              <a:lnSpc>
                <a:spcPct val="120000"/>
              </a:lnSpc>
            </a:pPr>
            <a:endParaRPr lang="en-US" sz="1800" dirty="0">
              <a:latin typeface="Helvetica" charset="0"/>
            </a:endParaRPr>
          </a:p>
        </p:txBody>
      </p:sp>
      <p:graphicFrame>
        <p:nvGraphicFramePr>
          <p:cNvPr id="37892" name="Object 4"/>
          <p:cNvGraphicFramePr>
            <a:graphicFrameLocks noChangeAspect="1"/>
          </p:cNvGraphicFramePr>
          <p:nvPr/>
        </p:nvGraphicFramePr>
        <p:xfrm>
          <a:off x="6934200" y="2286000"/>
          <a:ext cx="1533525" cy="547688"/>
        </p:xfrm>
        <a:graphic>
          <a:graphicData uri="http://schemas.openxmlformats.org/presentationml/2006/ole">
            <p:oleObj spid="_x0000_s7170" name="Document" r:id="rId4" imgW="1533144" imgH="548640" progId="Word.Document.8">
              <p:embed/>
            </p:oleObj>
          </a:graphicData>
        </a:graphic>
      </p:graphicFrame>
      <p:graphicFrame>
        <p:nvGraphicFramePr>
          <p:cNvPr id="37893" name="Object 5"/>
          <p:cNvGraphicFramePr>
            <a:graphicFrameLocks noChangeAspect="1"/>
          </p:cNvGraphicFramePr>
          <p:nvPr/>
        </p:nvGraphicFramePr>
        <p:xfrm>
          <a:off x="2209800" y="4038600"/>
          <a:ext cx="6400800" cy="2544763"/>
        </p:xfrm>
        <a:graphic>
          <a:graphicData uri="http://schemas.openxmlformats.org/presentationml/2006/ole">
            <p:oleObj spid="_x0000_s7171" name="Document" r:id="rId5" imgW="5495544" imgH="2185416" progId="Word.Document.8">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ChangeAspect="1" noChangeArrowheads="1"/>
          </p:cNvPicPr>
          <p:nvPr/>
        </p:nvPicPr>
        <p:blipFill>
          <a:blip r:embed="rId2"/>
          <a:srcRect/>
          <a:stretch>
            <a:fillRect/>
          </a:stretch>
        </p:blipFill>
        <p:spPr bwMode="auto">
          <a:xfrm>
            <a:off x="1000100" y="428604"/>
            <a:ext cx="5857875" cy="1895475"/>
          </a:xfrm>
          <a:prstGeom prst="rect">
            <a:avLst/>
          </a:prstGeom>
          <a:noFill/>
          <a:ln w="9525">
            <a:noFill/>
            <a:miter lim="800000"/>
            <a:headEnd/>
            <a:tailEnd/>
          </a:ln>
          <a:effectLst/>
        </p:spPr>
      </p:pic>
      <p:pic>
        <p:nvPicPr>
          <p:cNvPr id="3" name="Picture 2"/>
          <p:cNvPicPr>
            <a:picLocks noChangeAspect="1" noChangeArrowheads="1"/>
          </p:cNvPicPr>
          <p:nvPr/>
        </p:nvPicPr>
        <p:blipFill>
          <a:blip r:embed="rId3"/>
          <a:srcRect/>
          <a:stretch>
            <a:fillRect/>
          </a:stretch>
        </p:blipFill>
        <p:spPr bwMode="auto">
          <a:xfrm>
            <a:off x="1357290" y="3357562"/>
            <a:ext cx="6248400" cy="2428892"/>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1"/>
          <p:cNvPicPr>
            <a:picLocks noChangeAspect="1" noChangeArrowheads="1"/>
          </p:cNvPicPr>
          <p:nvPr/>
        </p:nvPicPr>
        <p:blipFill>
          <a:blip r:embed="rId2"/>
          <a:srcRect/>
          <a:stretch>
            <a:fillRect/>
          </a:stretch>
        </p:blipFill>
        <p:spPr bwMode="auto">
          <a:xfrm>
            <a:off x="1" y="785794"/>
            <a:ext cx="9001156" cy="6072206"/>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119</TotalTime>
  <Words>113</Words>
  <Application>Microsoft Office PowerPoint</Application>
  <PresentationFormat>عرض على الشاشة (3:4)‏</PresentationFormat>
  <Paragraphs>48</Paragraphs>
  <Slides>20</Slides>
  <Notes>2</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20</vt:i4>
      </vt:variant>
    </vt:vector>
  </HeadingPairs>
  <TitlesOfParts>
    <vt:vector size="22" baseType="lpstr">
      <vt:lpstr>رحلة</vt:lpstr>
      <vt:lpstr>Document</vt:lpstr>
      <vt:lpstr>Lecture 2  2021-2022</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vector>
  </TitlesOfParts>
  <Company>SACC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 2</dc:title>
  <dc:creator>rosex</dc:creator>
  <cp:lastModifiedBy>rosex</cp:lastModifiedBy>
  <cp:revision>13</cp:revision>
  <dcterms:created xsi:type="dcterms:W3CDTF">2021-09-28T12:55:11Z</dcterms:created>
  <dcterms:modified xsi:type="dcterms:W3CDTF">2022-09-18T06:37:28Z</dcterms:modified>
</cp:coreProperties>
</file>